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68"/>
  </p:notesMasterIdLst>
  <p:handoutMasterIdLst>
    <p:handoutMasterId r:id="rId69"/>
  </p:handoutMasterIdLst>
  <p:sldIdLst>
    <p:sldId id="256" r:id="rId2"/>
    <p:sldId id="383" r:id="rId3"/>
    <p:sldId id="297" r:id="rId4"/>
    <p:sldId id="351" r:id="rId5"/>
    <p:sldId id="259" r:id="rId6"/>
    <p:sldId id="346" r:id="rId7"/>
    <p:sldId id="353" r:id="rId8"/>
    <p:sldId id="367" r:id="rId9"/>
    <p:sldId id="368" r:id="rId10"/>
    <p:sldId id="369" r:id="rId11"/>
    <p:sldId id="360" r:id="rId12"/>
    <p:sldId id="370" r:id="rId13"/>
    <p:sldId id="352" r:id="rId14"/>
    <p:sldId id="366" r:id="rId15"/>
    <p:sldId id="379" r:id="rId16"/>
    <p:sldId id="371" r:id="rId17"/>
    <p:sldId id="385" r:id="rId18"/>
    <p:sldId id="386" r:id="rId19"/>
    <p:sldId id="387" r:id="rId20"/>
    <p:sldId id="260" r:id="rId21"/>
    <p:sldId id="380" r:id="rId22"/>
    <p:sldId id="296" r:id="rId23"/>
    <p:sldId id="266" r:id="rId24"/>
    <p:sldId id="349" r:id="rId25"/>
    <p:sldId id="372" r:id="rId26"/>
    <p:sldId id="362" r:id="rId27"/>
    <p:sldId id="257" r:id="rId28"/>
    <p:sldId id="373" r:id="rId29"/>
    <p:sldId id="348" r:id="rId30"/>
    <p:sldId id="268" r:id="rId31"/>
    <p:sldId id="300" r:id="rId32"/>
    <p:sldId id="341" r:id="rId33"/>
    <p:sldId id="334" r:id="rId34"/>
    <p:sldId id="375" r:id="rId35"/>
    <p:sldId id="335" r:id="rId36"/>
    <p:sldId id="365" r:id="rId37"/>
    <p:sldId id="350" r:id="rId38"/>
    <p:sldId id="342" r:id="rId39"/>
    <p:sldId id="384" r:id="rId40"/>
    <p:sldId id="382" r:id="rId41"/>
    <p:sldId id="343" r:id="rId42"/>
    <p:sldId id="309" r:id="rId43"/>
    <p:sldId id="326" r:id="rId44"/>
    <p:sldId id="313" r:id="rId45"/>
    <p:sldId id="378" r:id="rId46"/>
    <p:sldId id="310" r:id="rId47"/>
    <p:sldId id="376" r:id="rId48"/>
    <p:sldId id="331" r:id="rId49"/>
    <p:sldId id="277" r:id="rId50"/>
    <p:sldId id="328" r:id="rId51"/>
    <p:sldId id="377" r:id="rId52"/>
    <p:sldId id="347" r:id="rId53"/>
    <p:sldId id="357" r:id="rId54"/>
    <p:sldId id="330" r:id="rId55"/>
    <p:sldId id="363" r:id="rId56"/>
    <p:sldId id="324" r:id="rId57"/>
    <p:sldId id="355" r:id="rId58"/>
    <p:sldId id="344" r:id="rId59"/>
    <p:sldId id="332" r:id="rId60"/>
    <p:sldId id="294" r:id="rId61"/>
    <p:sldId id="290" r:id="rId62"/>
    <p:sldId id="293" r:id="rId63"/>
    <p:sldId id="292" r:id="rId64"/>
    <p:sldId id="322" r:id="rId65"/>
    <p:sldId id="359" r:id="rId66"/>
    <p:sldId id="358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5586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E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5F1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0D2"/>
          </a:solidFill>
        </a:fill>
      </a:tcStyle>
    </a:wholeTbl>
    <a:band2H>
      <a:tcTxStyle/>
      <a:tcStyle>
        <a:tcBdr/>
        <a:fill>
          <a:solidFill>
            <a:srgbClr val="FFF7EA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EDEE"/>
          </a:solidFill>
        </a:fill>
      </a:tcStyle>
    </a:wholeTbl>
    <a:band2H>
      <a:tcTxStyle/>
      <a:tcStyle>
        <a:tcBdr/>
        <a:fill>
          <a:solidFill>
            <a:srgbClr val="EEF6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5586"/>
              </a:solidFill>
              <a:prstDash val="solid"/>
              <a:bevel/>
            </a:ln>
          </a:top>
          <a:bottom>
            <a:ln w="254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5586"/>
              </a:solidFill>
              <a:prstDash val="solid"/>
              <a:bevel/>
            </a:ln>
          </a:top>
          <a:bottom>
            <a:ln w="254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0D8"/>
          </a:solidFill>
        </a:fill>
      </a:tcStyle>
    </a:wholeTbl>
    <a:band2H>
      <a:tcTxStyle/>
      <a:tcStyle>
        <a:tcBdr/>
        <a:fill>
          <a:solidFill>
            <a:srgbClr val="E6E9ED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58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58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586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bevel/>
            </a:ln>
          </a:left>
          <a:right>
            <a:ln w="12700" cap="flat">
              <a:solidFill>
                <a:srgbClr val="005586"/>
              </a:solidFill>
              <a:prstDash val="solid"/>
              <a:bevel/>
            </a:ln>
          </a:right>
          <a:top>
            <a:ln w="12700" cap="flat">
              <a:solidFill>
                <a:srgbClr val="005586"/>
              </a:solidFill>
              <a:prstDash val="solid"/>
              <a:bevel/>
            </a:ln>
          </a:top>
          <a:bottom>
            <a:ln w="127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solidFill>
                <a:srgbClr val="005586"/>
              </a:solidFill>
              <a:prstDash val="solid"/>
              <a:bevel/>
            </a:ln>
          </a:insideH>
          <a:insideV>
            <a:ln w="12700" cap="flat">
              <a:solidFill>
                <a:srgbClr val="005586"/>
              </a:solidFill>
              <a:prstDash val="solid"/>
              <a:bevel/>
            </a:ln>
          </a:insideV>
        </a:tcBdr>
        <a:fill>
          <a:solidFill>
            <a:srgbClr val="00558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bevel/>
            </a:ln>
          </a:left>
          <a:right>
            <a:ln w="12700" cap="flat">
              <a:solidFill>
                <a:srgbClr val="005586"/>
              </a:solidFill>
              <a:prstDash val="solid"/>
              <a:bevel/>
            </a:ln>
          </a:right>
          <a:top>
            <a:ln w="12700" cap="flat">
              <a:solidFill>
                <a:srgbClr val="005586"/>
              </a:solidFill>
              <a:prstDash val="solid"/>
              <a:bevel/>
            </a:ln>
          </a:top>
          <a:bottom>
            <a:ln w="127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solidFill>
                <a:srgbClr val="005586"/>
              </a:solidFill>
              <a:prstDash val="solid"/>
              <a:bevel/>
            </a:ln>
          </a:insideH>
          <a:insideV>
            <a:ln w="12700" cap="flat">
              <a:solidFill>
                <a:srgbClr val="005586"/>
              </a:solidFill>
              <a:prstDash val="solid"/>
              <a:bevel/>
            </a:ln>
          </a:insideV>
        </a:tcBdr>
        <a:fill>
          <a:solidFill>
            <a:srgbClr val="005586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bevel/>
            </a:ln>
          </a:left>
          <a:right>
            <a:ln w="12700" cap="flat">
              <a:solidFill>
                <a:srgbClr val="005586"/>
              </a:solidFill>
              <a:prstDash val="solid"/>
              <a:bevel/>
            </a:ln>
          </a:right>
          <a:top>
            <a:ln w="50800" cap="flat">
              <a:solidFill>
                <a:srgbClr val="005586"/>
              </a:solidFill>
              <a:prstDash val="solid"/>
              <a:bevel/>
            </a:ln>
          </a:top>
          <a:bottom>
            <a:ln w="127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solidFill>
                <a:srgbClr val="005586"/>
              </a:solidFill>
              <a:prstDash val="solid"/>
              <a:bevel/>
            </a:ln>
          </a:insideH>
          <a:insideV>
            <a:ln w="12700" cap="flat">
              <a:solidFill>
                <a:srgbClr val="005586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w="12700" cap="flat">
              <a:solidFill>
                <a:srgbClr val="005586"/>
              </a:solidFill>
              <a:prstDash val="solid"/>
              <a:bevel/>
            </a:ln>
          </a:left>
          <a:right>
            <a:ln w="12700" cap="flat">
              <a:solidFill>
                <a:srgbClr val="005586"/>
              </a:solidFill>
              <a:prstDash val="solid"/>
              <a:bevel/>
            </a:ln>
          </a:right>
          <a:top>
            <a:ln w="12700" cap="flat">
              <a:solidFill>
                <a:srgbClr val="005586"/>
              </a:solidFill>
              <a:prstDash val="solid"/>
              <a:bevel/>
            </a:ln>
          </a:top>
          <a:bottom>
            <a:ln w="25400" cap="flat">
              <a:solidFill>
                <a:srgbClr val="005586"/>
              </a:solidFill>
              <a:prstDash val="solid"/>
              <a:bevel/>
            </a:ln>
          </a:bottom>
          <a:insideH>
            <a:ln w="12700" cap="flat">
              <a:solidFill>
                <a:srgbClr val="005586"/>
              </a:solidFill>
              <a:prstDash val="solid"/>
              <a:bevel/>
            </a:ln>
          </a:insideH>
          <a:insideV>
            <a:ln w="12700" cap="flat">
              <a:solidFill>
                <a:srgbClr val="005586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96"/>
    <p:restoredTop sz="86395"/>
  </p:normalViewPr>
  <p:slideViewPr>
    <p:cSldViewPr snapToGrid="0" snapToObjects="1">
      <p:cViewPr>
        <p:scale>
          <a:sx n="95" d="100"/>
          <a:sy n="95" d="100"/>
        </p:scale>
        <p:origin x="144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1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E4F8D-F5FC-F648-9C63-A71F1FD12C66}" type="datetimeFigureOut">
              <a:rPr lang="en-US" smtClean="0"/>
              <a:t>8/5/16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C2A1B-67DC-E942-BB91-CE0614454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7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2" name="Shape 9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1993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s://en.wikipedia.org/wiki/Autoregressive_model#n-step-ahead_forecasting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s://en.wikipedia.org/wiki/Autoregressive_model#n-step-ahead_forecasting" TargetMode="Externa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1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8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1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43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8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27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4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87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19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The ARIMA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model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be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viewed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a "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cascade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"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two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models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. The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first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non-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stationary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:</a:t>
            </a:r>
          </a:p>
          <a:p>
            <a:r>
              <a:rPr lang="de-DE" dirty="0" smtClean="0">
                <a:effectLst/>
              </a:rPr>
              <a:t>{\displaystyle Y_{t}=\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(1-L\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)^{d}X_{t}}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while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second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wide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-sense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stationary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:</a:t>
            </a:r>
          </a:p>
          <a:p>
            <a:r>
              <a:rPr lang="de-DE" dirty="0" smtClean="0">
                <a:effectLst/>
              </a:rPr>
              <a:t>{\displaystyle 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(1-\</a:t>
            </a:r>
            <a:r>
              <a:rPr lang="de-DE" dirty="0" err="1" smtClean="0">
                <a:effectLst/>
              </a:rPr>
              <a:t>sum</a:t>
            </a:r>
            <a:r>
              <a:rPr lang="de-DE" dirty="0" smtClean="0">
                <a:effectLst/>
              </a:rPr>
              <a:t> _{i=1}^{p}\</a:t>
            </a:r>
            <a:r>
              <a:rPr lang="de-DE" dirty="0" err="1" smtClean="0">
                <a:effectLst/>
              </a:rPr>
              <a:t>phi</a:t>
            </a:r>
            <a:r>
              <a:rPr lang="de-DE" dirty="0" smtClean="0">
                <a:effectLst/>
              </a:rPr>
              <a:t> _{i}L^{i}\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)Y_{t}=\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(1+\</a:t>
            </a:r>
            <a:r>
              <a:rPr lang="de-DE" dirty="0" err="1" smtClean="0">
                <a:effectLst/>
              </a:rPr>
              <a:t>sum</a:t>
            </a:r>
            <a:r>
              <a:rPr lang="de-DE" dirty="0" smtClean="0">
                <a:effectLst/>
              </a:rPr>
              <a:t> _{i=1}^{</a:t>
            </a:r>
            <a:r>
              <a:rPr lang="de-DE" dirty="0" err="1" smtClean="0">
                <a:effectLst/>
              </a:rPr>
              <a:t>q</a:t>
            </a:r>
            <a:r>
              <a:rPr lang="de-DE" dirty="0" smtClean="0">
                <a:effectLst/>
              </a:rPr>
              <a:t>}\</a:t>
            </a:r>
            <a:r>
              <a:rPr lang="de-DE" dirty="0" err="1" smtClean="0">
                <a:effectLst/>
              </a:rPr>
              <a:t>theta</a:t>
            </a:r>
            <a:r>
              <a:rPr lang="de-DE" dirty="0" smtClean="0">
                <a:effectLst/>
              </a:rPr>
              <a:t> _{i}L^{i}\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)\</a:t>
            </a:r>
            <a:r>
              <a:rPr lang="de-DE" dirty="0" err="1" smtClean="0">
                <a:effectLst/>
              </a:rPr>
              <a:t>varepsilon</a:t>
            </a:r>
            <a:r>
              <a:rPr lang="de-DE" dirty="0" smtClean="0">
                <a:effectLst/>
              </a:rPr>
              <a:t> _{t}\,.}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Now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forecasts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be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made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for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process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{\displaystyle Y_{t}},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using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generalization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method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de-DE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 tooltip="Autoregressive model"/>
              </a:rPr>
              <a:t>autoregressive forecasting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30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The ARIMA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model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be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viewed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a "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cascade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"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two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models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. The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first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non-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stationary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:</a:t>
            </a:r>
          </a:p>
          <a:p>
            <a:r>
              <a:rPr lang="de-DE" dirty="0" smtClean="0">
                <a:effectLst/>
              </a:rPr>
              <a:t>{\displaystyle Y_{t}=\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(1-L\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)^{d}X_{t}}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while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second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wide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-sense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stationary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:</a:t>
            </a:r>
          </a:p>
          <a:p>
            <a:r>
              <a:rPr lang="de-DE" dirty="0" smtClean="0">
                <a:effectLst/>
              </a:rPr>
              <a:t>{\displaystyle 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(1-\</a:t>
            </a:r>
            <a:r>
              <a:rPr lang="de-DE" dirty="0" err="1" smtClean="0">
                <a:effectLst/>
              </a:rPr>
              <a:t>sum</a:t>
            </a:r>
            <a:r>
              <a:rPr lang="de-DE" dirty="0" smtClean="0">
                <a:effectLst/>
              </a:rPr>
              <a:t> _{i=1}^{p}\</a:t>
            </a:r>
            <a:r>
              <a:rPr lang="de-DE" dirty="0" err="1" smtClean="0">
                <a:effectLst/>
              </a:rPr>
              <a:t>phi</a:t>
            </a:r>
            <a:r>
              <a:rPr lang="de-DE" dirty="0" smtClean="0">
                <a:effectLst/>
              </a:rPr>
              <a:t> _{i}L^{i}\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)Y_{t}=\</a:t>
            </a:r>
            <a:r>
              <a:rPr lang="de-DE" dirty="0" err="1" smtClean="0">
                <a:effectLst/>
              </a:rPr>
              <a:t>left</a:t>
            </a:r>
            <a:r>
              <a:rPr lang="de-DE" dirty="0" smtClean="0">
                <a:effectLst/>
              </a:rPr>
              <a:t>(1+\</a:t>
            </a:r>
            <a:r>
              <a:rPr lang="de-DE" dirty="0" err="1" smtClean="0">
                <a:effectLst/>
              </a:rPr>
              <a:t>sum</a:t>
            </a:r>
            <a:r>
              <a:rPr lang="de-DE" dirty="0" smtClean="0">
                <a:effectLst/>
              </a:rPr>
              <a:t> _{i=1}^{</a:t>
            </a:r>
            <a:r>
              <a:rPr lang="de-DE" dirty="0" err="1" smtClean="0">
                <a:effectLst/>
              </a:rPr>
              <a:t>q</a:t>
            </a:r>
            <a:r>
              <a:rPr lang="de-DE" dirty="0" smtClean="0">
                <a:effectLst/>
              </a:rPr>
              <a:t>}\</a:t>
            </a:r>
            <a:r>
              <a:rPr lang="de-DE" dirty="0" err="1" smtClean="0">
                <a:effectLst/>
              </a:rPr>
              <a:t>theta</a:t>
            </a:r>
            <a:r>
              <a:rPr lang="de-DE" dirty="0" smtClean="0">
                <a:effectLst/>
              </a:rPr>
              <a:t> _{i}L^{i}\</a:t>
            </a:r>
            <a:r>
              <a:rPr lang="de-DE" dirty="0" err="1" smtClean="0">
                <a:effectLst/>
              </a:rPr>
              <a:t>right</a:t>
            </a:r>
            <a:r>
              <a:rPr lang="de-DE" dirty="0" smtClean="0">
                <a:effectLst/>
              </a:rPr>
              <a:t>)\</a:t>
            </a:r>
            <a:r>
              <a:rPr lang="de-DE" dirty="0" err="1" smtClean="0">
                <a:effectLst/>
              </a:rPr>
              <a:t>varepsilon</a:t>
            </a:r>
            <a:r>
              <a:rPr lang="de-DE" dirty="0" smtClean="0">
                <a:effectLst/>
              </a:rPr>
              <a:t> _{t}\,.}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Now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forecasts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be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made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for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process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{\displaystyle Y_{t}},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using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generalization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method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de-DE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 tooltip="Autoregressive model"/>
              </a:rPr>
              <a:t>autoregressive forecasting</a:t>
            </a:r>
            <a:r>
              <a:rPr lang="de-DE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2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1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starts with a question / problem 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has </a:t>
            </a:r>
            <a:r>
              <a:rPr lang="is-IS" baseline="0" dirty="0" smtClean="0"/>
              <a:t>…. </a:t>
            </a:r>
            <a:r>
              <a:rPr lang="de-DE" baseline="0" dirty="0" smtClean="0"/>
              <a:t>C</a:t>
            </a:r>
            <a:r>
              <a:rPr lang="is-IS" baseline="0" dirty="0" smtClean="0"/>
              <a:t>hanged (descriptive) ?</a:t>
            </a:r>
          </a:p>
          <a:p>
            <a:r>
              <a:rPr lang="is-IS" baseline="0" dirty="0" smtClean="0"/>
              <a:t>What will happen if .... </a:t>
            </a:r>
            <a:r>
              <a:rPr lang="de-DE" baseline="0" dirty="0" smtClean="0"/>
              <a:t>C</a:t>
            </a:r>
            <a:r>
              <a:rPr lang="is-IS" baseline="0" dirty="0" smtClean="0"/>
              <a:t>hanges ? (impact)</a:t>
            </a:r>
          </a:p>
          <a:p>
            <a:r>
              <a:rPr lang="is-IS" baseline="0" dirty="0" smtClean="0"/>
              <a:t>How will .... </a:t>
            </a:r>
            <a:r>
              <a:rPr lang="de-DE" baseline="0" dirty="0" err="1" smtClean="0"/>
              <a:t>e</a:t>
            </a:r>
            <a:r>
              <a:rPr lang="is-IS" baseline="0" dirty="0" smtClean="0"/>
              <a:t>volve? (forecast)</a:t>
            </a:r>
          </a:p>
          <a:p>
            <a:endParaRPr lang="is-IS" baseline="0" dirty="0" smtClean="0"/>
          </a:p>
          <a:p>
            <a:r>
              <a:rPr lang="is-IS" baseline="0" dirty="0" smtClean="0"/>
              <a:t>Domain Knowledge and ituition help us to get a starting point</a:t>
            </a:r>
          </a:p>
          <a:p>
            <a:endParaRPr lang="is-IS" baseline="0" dirty="0" smtClean="0"/>
          </a:p>
          <a:p>
            <a:r>
              <a:rPr lang="is-IS" baseline="0" dirty="0" smtClean="0"/>
              <a:t>TSA: offers multiple specialities, one has to select the right incredients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33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94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47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5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7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3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18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15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3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6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6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58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2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3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01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70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1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2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033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18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9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for info is:  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Measured data from </a:t>
            </a:r>
            <a:r>
              <a:rPr lang="is-IS" dirty="0" smtClean="0"/>
              <a:t>….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images.google.de</a:t>
            </a:r>
            <a:r>
              <a:rPr lang="en-US" dirty="0" smtClean="0"/>
              <a:t>/</a:t>
            </a:r>
            <a:r>
              <a:rPr lang="en-US" dirty="0" err="1" smtClean="0"/>
              <a:t>imgres?imgurl</a:t>
            </a:r>
            <a:r>
              <a:rPr lang="en-US" dirty="0" smtClean="0"/>
              <a:t>=http%3A%2F%2F3.bp.blogspot.com%2F-tEkIR2kcyCY%2FVEcQJGrqb3I%2FAAAAAAAAABU%2F9Nj4hxeuqa0%2Fs1600%2FTHAI1.jpg&amp;imgrefurl=http%3A%2F%2Fkonwersatorium1-ms-pjwstk.blogspot.com%2F2014%2F10%2Fthe-human-artificial-intelligence_22.html&amp;h=958&amp;w=965&amp;tbnid=WscyQ01kH-s7CM%3A&amp;docid=sGVehcJYs2-e1M&amp;ei=gy6aV4zmJMX1UqSwsYAO&amp;tbm=</a:t>
            </a:r>
            <a:r>
              <a:rPr lang="en-US" dirty="0" err="1" smtClean="0"/>
              <a:t>isch&amp;iact</a:t>
            </a:r>
            <a:r>
              <a:rPr lang="en-US" dirty="0" smtClean="0"/>
              <a:t>=</a:t>
            </a:r>
            <a:r>
              <a:rPr lang="en-US" dirty="0" err="1" smtClean="0"/>
              <a:t>rc&amp;uact</a:t>
            </a:r>
            <a:r>
              <a:rPr lang="en-US" dirty="0" smtClean="0"/>
              <a:t>=3&amp;dur=774&amp;page=1&amp;start=0&amp;ndsp=36&amp;ved=0ahUKEwjMs_6BxpbOAhXFuhQKHSRYDOAQMwhEKAowCg&amp;bih=1058&amp;biw=1804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openclipart.org</a:t>
            </a:r>
            <a:r>
              <a:rPr lang="en-US" dirty="0" smtClean="0"/>
              <a:t>/download/242296/remix-fossasia-2016-contest4.svg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2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Results tell us about very specific properties of the system:</a:t>
            </a:r>
          </a:p>
          <a:p>
            <a:endParaRPr lang="en-US" dirty="0" smtClean="0"/>
          </a:p>
          <a:p>
            <a:r>
              <a:rPr lang="en-US" dirty="0" smtClean="0"/>
              <a:t>Lets look into a</a:t>
            </a:r>
            <a:r>
              <a:rPr lang="en-US" baseline="0" dirty="0" smtClean="0"/>
              <a:t> thermodynamics: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images.google.de</a:t>
            </a:r>
            <a:r>
              <a:rPr lang="en-US" dirty="0" smtClean="0"/>
              <a:t>/</a:t>
            </a:r>
            <a:r>
              <a:rPr lang="en-US" dirty="0" err="1" smtClean="0"/>
              <a:t>imgres?imgurl</a:t>
            </a:r>
            <a:r>
              <a:rPr lang="en-US" dirty="0" smtClean="0"/>
              <a:t>=http%3A%2F%2F3.bp.blogspot.com%2F-tEkIR2kcyCY%2FVEcQJGrqb3I%2FAAAAAAAAABU%2F9Nj4hxeuqa0%2Fs1600%2FTHAI1.jpg&amp;imgrefurl=http%3A%2F%2Fkonwersatorium1-ms-pjwstk.blogspot.com%2F2014%2F10%2Fthe-human-artificial-intelligence_22.html&amp;h=958&amp;w=965&amp;tbnid=WscyQ01kH-s7CM%3A&amp;docid=sGVehcJYs2-e1M&amp;ei=gy6aV4zmJMX1UqSwsYAO&amp;tbm=</a:t>
            </a:r>
            <a:r>
              <a:rPr lang="en-US" dirty="0" err="1" smtClean="0"/>
              <a:t>isch&amp;iact</a:t>
            </a:r>
            <a:r>
              <a:rPr lang="en-US" dirty="0" smtClean="0"/>
              <a:t>=</a:t>
            </a:r>
            <a:r>
              <a:rPr lang="en-US" dirty="0" err="1" smtClean="0"/>
              <a:t>rc&amp;uact</a:t>
            </a:r>
            <a:r>
              <a:rPr lang="en-US" dirty="0" smtClean="0"/>
              <a:t>=3&amp;dur=774&amp;page=1&amp;start=0&amp;ndsp=36&amp;ved=0ahUKEwjMs_6BxpbOAhXFuhQKHSRYDOAQMwhEKAowCg&amp;bih=1058&amp;biw=1804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openclipart.org</a:t>
            </a:r>
            <a:r>
              <a:rPr lang="en-US" dirty="0" smtClean="0"/>
              <a:t>/download/242296/remix-fossasia-2016-contest4.svg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2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Results tell us about very specific properties of the system:</a:t>
            </a:r>
          </a:p>
          <a:p>
            <a:endParaRPr lang="en-US" dirty="0" smtClean="0"/>
          </a:p>
          <a:p>
            <a:r>
              <a:rPr lang="en-US" dirty="0" smtClean="0"/>
              <a:t>Lets look into a</a:t>
            </a:r>
            <a:r>
              <a:rPr lang="en-US" baseline="0" dirty="0" smtClean="0"/>
              <a:t> thermodynamics: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images.google.de</a:t>
            </a:r>
            <a:r>
              <a:rPr lang="en-US" dirty="0" smtClean="0"/>
              <a:t>/</a:t>
            </a:r>
            <a:r>
              <a:rPr lang="en-US" dirty="0" err="1" smtClean="0"/>
              <a:t>imgres?imgurl</a:t>
            </a:r>
            <a:r>
              <a:rPr lang="en-US" dirty="0" smtClean="0"/>
              <a:t>=http%3A%2F%2F3.bp.blogspot.com%2F-tEkIR2kcyCY%2FVEcQJGrqb3I%2FAAAAAAAAABU%2F9Nj4hxeuqa0%2Fs1600%2FTHAI1.jpg&amp;imgrefurl=http%3A%2F%2Fkonwersatorium1-ms-pjwstk.blogspot.com%2F2014%2F10%2Fthe-human-artificial-intelligence_22.html&amp;h=958&amp;w=965&amp;tbnid=WscyQ01kH-s7CM%3A&amp;docid=sGVehcJYs2-e1M&amp;ei=gy6aV4zmJMX1UqSwsYAO&amp;tbm=</a:t>
            </a:r>
            <a:r>
              <a:rPr lang="en-US" dirty="0" err="1" smtClean="0"/>
              <a:t>isch&amp;iact</a:t>
            </a:r>
            <a:r>
              <a:rPr lang="en-US" dirty="0" smtClean="0"/>
              <a:t>=</a:t>
            </a:r>
            <a:r>
              <a:rPr lang="en-US" dirty="0" err="1" smtClean="0"/>
              <a:t>rc&amp;uact</a:t>
            </a:r>
            <a:r>
              <a:rPr lang="en-US" dirty="0" smtClean="0"/>
              <a:t>=3&amp;dur=774&amp;page=1&amp;start=0&amp;ndsp=36&amp;ved=0ahUKEwjMs_6BxpbOAhXFuhQKHSRYDOAQMwhEKAowCg&amp;bih=1058&amp;biw=1804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openclipart.org</a:t>
            </a:r>
            <a:r>
              <a:rPr lang="en-US" dirty="0" smtClean="0"/>
              <a:t>/download/242296/remix-fossasia-2016-contest4.svg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some</a:t>
            </a:r>
            <a:r>
              <a:rPr lang="en-US" baseline="0" dirty="0" smtClean="0"/>
              <a:t> open questions </a:t>
            </a:r>
            <a:r>
              <a:rPr lang="is-IS" baseline="0" dirty="0" smtClean="0"/>
              <a:t>… (see yellow bubble)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2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364" y="2916078"/>
            <a:ext cx="4856399" cy="22020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598">
                <a:solidFill>
                  <a:schemeClr val="tx1"/>
                </a:solidFill>
                <a:latin typeface="+mn-lt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09982" y="1333500"/>
            <a:ext cx="6822438" cy="157534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395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8022" y="656876"/>
            <a:ext cx="1613399" cy="296779"/>
            <a:chOff x="566738" y="1811338"/>
            <a:chExt cx="5018087" cy="922337"/>
          </a:xfrm>
          <a:solidFill>
            <a:schemeClr val="tx1">
              <a:lumMod val="75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09588" y="6385629"/>
            <a:ext cx="1163917" cy="226840"/>
            <a:chOff x="382588" y="4784726"/>
            <a:chExt cx="896938" cy="174625"/>
          </a:xfrm>
          <a:solidFill>
            <a:schemeClr val="bg1"/>
          </a:solidFill>
        </p:grpSpPr>
        <p:sp>
          <p:nvSpPr>
            <p:cNvPr id="52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3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5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6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8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380703" y="6362702"/>
            <a:ext cx="1472049" cy="296415"/>
          </a:xfrm>
          <a:prstGeom prst="rect">
            <a:avLst/>
          </a:prstGeom>
          <a:solidFill>
            <a:srgbClr val="29A7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5" name="Rectangle 64"/>
          <p:cNvSpPr/>
          <p:nvPr/>
        </p:nvSpPr>
        <p:spPr>
          <a:xfrm>
            <a:off x="0" y="5257801"/>
            <a:ext cx="12179300" cy="1600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19" y="1962207"/>
            <a:ext cx="4568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11343341" y="6457949"/>
            <a:ext cx="340495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99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5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7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66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7537905" cy="6858000"/>
          </a:xfrm>
        </p:spPr>
        <p:txBody>
          <a:bodyPr/>
          <a:lstStyle>
            <a:lvl1pPr marL="0" indent="0">
              <a:buNone/>
              <a:defRPr sz="3197"/>
            </a:lvl1pPr>
            <a:lvl2pPr marL="456838" indent="0">
              <a:buNone/>
              <a:defRPr sz="2799"/>
            </a:lvl2pPr>
            <a:lvl3pPr marL="913676" indent="0">
              <a:buNone/>
              <a:defRPr sz="2397"/>
            </a:lvl3pPr>
            <a:lvl4pPr marL="1370515" indent="0">
              <a:buNone/>
              <a:defRPr sz="1998"/>
            </a:lvl4pPr>
            <a:lvl5pPr marL="1827353" indent="0">
              <a:buNone/>
              <a:defRPr sz="1998"/>
            </a:lvl5pPr>
            <a:lvl6pPr marL="2284193" indent="0">
              <a:buNone/>
              <a:defRPr sz="1998"/>
            </a:lvl6pPr>
            <a:lvl7pPr marL="2741031" indent="0">
              <a:buNone/>
              <a:defRPr sz="1998"/>
            </a:lvl7pPr>
            <a:lvl8pPr marL="3197870" indent="0">
              <a:buNone/>
              <a:defRPr sz="1998"/>
            </a:lvl8pPr>
            <a:lvl9pPr marL="3654708" indent="0">
              <a:buNone/>
              <a:defRPr sz="1998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8147031" y="1905000"/>
            <a:ext cx="3586214" cy="31750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baseline="0">
                <a:solidFill>
                  <a:schemeClr val="accent5"/>
                </a:solidFill>
              </a:defRPr>
            </a:lvl1pPr>
            <a:lvl2pPr marL="285524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571048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 marL="1370515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 marL="1827353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IMAGE with text. Click to add text. NOTE: To add emphasis to a word or two, it is preferred you use color (i.e. light blue)</a:t>
            </a:r>
          </a:p>
        </p:txBody>
      </p:sp>
    </p:spTree>
    <p:extLst>
      <p:ext uri="{BB962C8B-B14F-4D97-AF65-F5344CB8AC3E}">
        <p14:creationId xmlns:p14="http://schemas.microsoft.com/office/powerpoint/2010/main" val="17926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65475" y="457200"/>
            <a:ext cx="11304720" cy="792162"/>
          </a:xfrm>
        </p:spPr>
        <p:txBody>
          <a:bodyPr/>
          <a:lstStyle/>
          <a:p>
            <a:r>
              <a:rPr lang="en-US" dirty="0" smtClean="0"/>
              <a:t>Click to edit Master title style - PARTNER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118" y="1435100"/>
            <a:ext cx="11304719" cy="41910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/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09983" y="2191551"/>
            <a:ext cx="821926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395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363" y="4662997"/>
            <a:ext cx="8193888" cy="624450"/>
          </a:xfrm>
        </p:spPr>
        <p:txBody>
          <a:bodyPr>
            <a:noAutofit/>
          </a:bodyPr>
          <a:lstStyle>
            <a:lvl1pPr marL="0" indent="0" algn="l">
              <a:buNone/>
              <a:defRPr sz="2598">
                <a:solidFill>
                  <a:schemeClr val="tx1"/>
                </a:solidFill>
                <a:latin typeface="Calibri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/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09983" y="2191551"/>
            <a:ext cx="8219269" cy="2471446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395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5363" y="4662997"/>
            <a:ext cx="8193888" cy="624450"/>
          </a:xfrm>
        </p:spPr>
        <p:txBody>
          <a:bodyPr>
            <a:noAutofit/>
          </a:bodyPr>
          <a:lstStyle>
            <a:lvl1pPr marL="0" indent="0" algn="l">
              <a:buNone/>
              <a:defRPr sz="2598">
                <a:solidFill>
                  <a:schemeClr val="tx1"/>
                </a:solidFill>
                <a:latin typeface="Calibri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736356" y="2933700"/>
            <a:ext cx="5278631" cy="797574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596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795" y="3756674"/>
            <a:ext cx="5242191" cy="624450"/>
          </a:xfrm>
        </p:spPr>
        <p:txBody>
          <a:bodyPr>
            <a:noAutofit/>
          </a:bodyPr>
          <a:lstStyle>
            <a:lvl1pPr marL="0" indent="0" algn="l">
              <a:buNone/>
              <a:defRPr sz="2598">
                <a:solidFill>
                  <a:schemeClr val="tx1"/>
                </a:solidFill>
                <a:latin typeface="Calibri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5156201"/>
            <a:ext cx="12179300" cy="1701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5" y="1143001"/>
            <a:ext cx="4568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736356" y="2933700"/>
            <a:ext cx="5278631" cy="797574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596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2795" y="3756674"/>
            <a:ext cx="5242191" cy="624450"/>
          </a:xfrm>
        </p:spPr>
        <p:txBody>
          <a:bodyPr>
            <a:noAutofit/>
          </a:bodyPr>
          <a:lstStyle>
            <a:lvl1pPr marL="0" indent="0" algn="l">
              <a:buNone/>
              <a:defRPr sz="2598">
                <a:solidFill>
                  <a:srgbClr val="29A7DE"/>
                </a:solidFill>
                <a:latin typeface="Calibri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contact info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5245101"/>
            <a:ext cx="12179300" cy="1612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5" y="1143001"/>
            <a:ext cx="4568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2 BLUE">
    <p:bg>
      <p:bgPr>
        <a:solidFill>
          <a:srgbClr val="29A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435705" y="5179918"/>
            <a:ext cx="7336696" cy="167808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1pPr>
            <a:lvl2pPr marL="0" indent="457204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2pPr>
            <a:lvl3pPr marL="0" indent="914409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3pPr>
            <a:lvl4pPr marL="0" indent="1371613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4pPr>
            <a:lvl5pPr marL="0" indent="1828816">
              <a:buClrTx/>
              <a:buSzTx/>
              <a:buFontTx/>
              <a:buNone/>
              <a:defRPr>
                <a:solidFill>
                  <a:srgbClr val="005586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410302" y="986733"/>
            <a:ext cx="7362099" cy="4185948"/>
          </a:xfrm>
          <a:prstGeom prst="rect">
            <a:avLst/>
          </a:prstGeom>
        </p:spPr>
        <p:txBody>
          <a:bodyPr anchor="b"/>
          <a:lstStyle>
            <a:lvl1pPr>
              <a:defRPr sz="4401">
                <a:solidFill>
                  <a:srgbClr val="F5F5F5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xfrm>
            <a:off x="8728498" y="6172201"/>
            <a:ext cx="2841837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7698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435364" y="2916078"/>
            <a:ext cx="4856399" cy="22020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598">
                <a:solidFill>
                  <a:schemeClr val="tx2"/>
                </a:solidFill>
                <a:latin typeface="+mn-lt"/>
                <a:cs typeface="Calibri"/>
              </a:defRPr>
            </a:lvl1pPr>
            <a:lvl2pPr marL="456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409982" y="1333500"/>
            <a:ext cx="6949623" cy="157534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395">
                <a:solidFill>
                  <a:srgbClr val="F5F5F5"/>
                </a:solidFill>
                <a:latin typeface="+mj-lt"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8022" y="656876"/>
            <a:ext cx="1613399" cy="296779"/>
            <a:chOff x="566738" y="1811338"/>
            <a:chExt cx="5018087" cy="92233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65625" y="2020888"/>
              <a:ext cx="412750" cy="709612"/>
            </a:xfrm>
            <a:custGeom>
              <a:avLst/>
              <a:gdLst>
                <a:gd name="T0" fmla="*/ 98 w 110"/>
                <a:gd name="T1" fmla="*/ 0 h 189"/>
                <a:gd name="T2" fmla="*/ 61 w 110"/>
                <a:gd name="T3" fmla="*/ 5 h 189"/>
                <a:gd name="T4" fmla="*/ 45 w 110"/>
                <a:gd name="T5" fmla="*/ 10 h 189"/>
                <a:gd name="T6" fmla="*/ 42 w 110"/>
                <a:gd name="T7" fmla="*/ 6 h 189"/>
                <a:gd name="T8" fmla="*/ 25 w 110"/>
                <a:gd name="T9" fmla="*/ 0 h 189"/>
                <a:gd name="T10" fmla="*/ 0 w 110"/>
                <a:gd name="T11" fmla="*/ 0 h 189"/>
                <a:gd name="T12" fmla="*/ 0 w 110"/>
                <a:gd name="T13" fmla="*/ 189 h 189"/>
                <a:gd name="T14" fmla="*/ 49 w 110"/>
                <a:gd name="T15" fmla="*/ 189 h 189"/>
                <a:gd name="T16" fmla="*/ 49 w 110"/>
                <a:gd name="T17" fmla="*/ 90 h 189"/>
                <a:gd name="T18" fmla="*/ 59 w 110"/>
                <a:gd name="T19" fmla="*/ 57 h 189"/>
                <a:gd name="T20" fmla="*/ 89 w 110"/>
                <a:gd name="T21" fmla="*/ 48 h 189"/>
                <a:gd name="T22" fmla="*/ 110 w 110"/>
                <a:gd name="T23" fmla="*/ 48 h 189"/>
                <a:gd name="T24" fmla="*/ 110 w 110"/>
                <a:gd name="T25" fmla="*/ 0 h 189"/>
                <a:gd name="T26" fmla="*/ 98 w 110"/>
                <a:gd name="T2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89">
                  <a:moveTo>
                    <a:pt x="98" y="0"/>
                  </a:moveTo>
                  <a:cubicBezTo>
                    <a:pt x="86" y="0"/>
                    <a:pt x="73" y="1"/>
                    <a:pt x="61" y="5"/>
                  </a:cubicBezTo>
                  <a:cubicBezTo>
                    <a:pt x="56" y="6"/>
                    <a:pt x="50" y="8"/>
                    <a:pt x="45" y="10"/>
                  </a:cubicBezTo>
                  <a:cubicBezTo>
                    <a:pt x="44" y="9"/>
                    <a:pt x="43" y="8"/>
                    <a:pt x="42" y="6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9" y="71"/>
                    <a:pt x="52" y="64"/>
                    <a:pt x="59" y="57"/>
                  </a:cubicBezTo>
                  <a:cubicBezTo>
                    <a:pt x="65" y="51"/>
                    <a:pt x="75" y="48"/>
                    <a:pt x="8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268413" y="1811338"/>
              <a:ext cx="184150" cy="919162"/>
            </a:xfrm>
            <a:custGeom>
              <a:avLst/>
              <a:gdLst>
                <a:gd name="T0" fmla="*/ 25 w 49"/>
                <a:gd name="T1" fmla="*/ 0 h 245"/>
                <a:gd name="T2" fmla="*/ 0 w 49"/>
                <a:gd name="T3" fmla="*/ 0 h 245"/>
                <a:gd name="T4" fmla="*/ 0 w 49"/>
                <a:gd name="T5" fmla="*/ 221 h 245"/>
                <a:gd name="T6" fmla="*/ 7 w 49"/>
                <a:gd name="T7" fmla="*/ 238 h 245"/>
                <a:gd name="T8" fmla="*/ 24 w 49"/>
                <a:gd name="T9" fmla="*/ 245 h 245"/>
                <a:gd name="T10" fmla="*/ 49 w 49"/>
                <a:gd name="T11" fmla="*/ 245 h 245"/>
                <a:gd name="T12" fmla="*/ 49 w 49"/>
                <a:gd name="T13" fmla="*/ 23 h 245"/>
                <a:gd name="T14" fmla="*/ 42 w 49"/>
                <a:gd name="T15" fmla="*/ 7 h 245"/>
                <a:gd name="T16" fmla="*/ 25 w 49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8"/>
                    <a:pt x="2" y="233"/>
                    <a:pt x="7" y="238"/>
                  </a:cubicBezTo>
                  <a:cubicBezTo>
                    <a:pt x="11" y="242"/>
                    <a:pt x="17" y="245"/>
                    <a:pt x="24" y="245"/>
                  </a:cubicBezTo>
                  <a:cubicBezTo>
                    <a:pt x="49" y="245"/>
                    <a:pt x="49" y="245"/>
                    <a:pt x="49" y="245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6"/>
                    <a:pt x="47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522413" y="2001838"/>
              <a:ext cx="646112" cy="731837"/>
            </a:xfrm>
            <a:custGeom>
              <a:avLst/>
              <a:gdLst>
                <a:gd name="T0" fmla="*/ 86 w 172"/>
                <a:gd name="T1" fmla="*/ 155 h 195"/>
                <a:gd name="T2" fmla="*/ 124 w 172"/>
                <a:gd name="T3" fmla="*/ 98 h 195"/>
                <a:gd name="T4" fmla="*/ 86 w 172"/>
                <a:gd name="T5" fmla="*/ 41 h 195"/>
                <a:gd name="T6" fmla="*/ 48 w 172"/>
                <a:gd name="T7" fmla="*/ 98 h 195"/>
                <a:gd name="T8" fmla="*/ 86 w 172"/>
                <a:gd name="T9" fmla="*/ 155 h 195"/>
                <a:gd name="T10" fmla="*/ 86 w 172"/>
                <a:gd name="T11" fmla="*/ 0 h 195"/>
                <a:gd name="T12" fmla="*/ 172 w 172"/>
                <a:gd name="T13" fmla="*/ 98 h 195"/>
                <a:gd name="T14" fmla="*/ 86 w 172"/>
                <a:gd name="T15" fmla="*/ 195 h 195"/>
                <a:gd name="T16" fmla="*/ 0 w 172"/>
                <a:gd name="T17" fmla="*/ 98 h 195"/>
                <a:gd name="T18" fmla="*/ 86 w 172"/>
                <a:gd name="T1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5">
                  <a:moveTo>
                    <a:pt x="86" y="155"/>
                  </a:moveTo>
                  <a:cubicBezTo>
                    <a:pt x="115" y="155"/>
                    <a:pt x="124" y="124"/>
                    <a:pt x="124" y="98"/>
                  </a:cubicBezTo>
                  <a:cubicBezTo>
                    <a:pt x="124" y="73"/>
                    <a:pt x="115" y="41"/>
                    <a:pt x="86" y="41"/>
                  </a:cubicBezTo>
                  <a:cubicBezTo>
                    <a:pt x="57" y="41"/>
                    <a:pt x="48" y="73"/>
                    <a:pt x="48" y="98"/>
                  </a:cubicBezTo>
                  <a:cubicBezTo>
                    <a:pt x="48" y="124"/>
                    <a:pt x="57" y="155"/>
                    <a:pt x="86" y="155"/>
                  </a:cubicBezTo>
                  <a:close/>
                  <a:moveTo>
                    <a:pt x="86" y="0"/>
                  </a:moveTo>
                  <a:cubicBezTo>
                    <a:pt x="141" y="0"/>
                    <a:pt x="172" y="37"/>
                    <a:pt x="172" y="98"/>
                  </a:cubicBezTo>
                  <a:cubicBezTo>
                    <a:pt x="172" y="159"/>
                    <a:pt x="141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566738" y="2001838"/>
              <a:ext cx="630237" cy="731837"/>
            </a:xfrm>
            <a:custGeom>
              <a:avLst/>
              <a:gdLst>
                <a:gd name="T0" fmla="*/ 86 w 168"/>
                <a:gd name="T1" fmla="*/ 155 h 195"/>
                <a:gd name="T2" fmla="*/ 48 w 168"/>
                <a:gd name="T3" fmla="*/ 98 h 195"/>
                <a:gd name="T4" fmla="*/ 86 w 168"/>
                <a:gd name="T5" fmla="*/ 41 h 195"/>
                <a:gd name="T6" fmla="*/ 117 w 168"/>
                <a:gd name="T7" fmla="*/ 62 h 195"/>
                <a:gd name="T8" fmla="*/ 168 w 168"/>
                <a:gd name="T9" fmla="*/ 62 h 195"/>
                <a:gd name="T10" fmla="*/ 86 w 168"/>
                <a:gd name="T11" fmla="*/ 0 h 195"/>
                <a:gd name="T12" fmla="*/ 0 w 168"/>
                <a:gd name="T13" fmla="*/ 98 h 195"/>
                <a:gd name="T14" fmla="*/ 86 w 168"/>
                <a:gd name="T15" fmla="*/ 195 h 195"/>
                <a:gd name="T16" fmla="*/ 168 w 168"/>
                <a:gd name="T17" fmla="*/ 134 h 195"/>
                <a:gd name="T18" fmla="*/ 135 w 168"/>
                <a:gd name="T19" fmla="*/ 134 h 195"/>
                <a:gd name="T20" fmla="*/ 121 w 168"/>
                <a:gd name="T21" fmla="*/ 139 h 195"/>
                <a:gd name="T22" fmla="*/ 86 w 168"/>
                <a:gd name="T23" fmla="*/ 15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95">
                  <a:moveTo>
                    <a:pt x="86" y="155"/>
                  </a:moveTo>
                  <a:cubicBezTo>
                    <a:pt x="57" y="155"/>
                    <a:pt x="48" y="124"/>
                    <a:pt x="48" y="98"/>
                  </a:cubicBezTo>
                  <a:cubicBezTo>
                    <a:pt x="48" y="73"/>
                    <a:pt x="57" y="41"/>
                    <a:pt x="86" y="41"/>
                  </a:cubicBezTo>
                  <a:cubicBezTo>
                    <a:pt x="102" y="41"/>
                    <a:pt x="111" y="50"/>
                    <a:pt x="11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58" y="23"/>
                    <a:pt x="130" y="0"/>
                    <a:pt x="86" y="0"/>
                  </a:cubicBezTo>
                  <a:cubicBezTo>
                    <a:pt x="30" y="0"/>
                    <a:pt x="0" y="37"/>
                    <a:pt x="0" y="98"/>
                  </a:cubicBezTo>
                  <a:cubicBezTo>
                    <a:pt x="0" y="159"/>
                    <a:pt x="30" y="195"/>
                    <a:pt x="86" y="195"/>
                  </a:cubicBezTo>
                  <a:cubicBezTo>
                    <a:pt x="130" y="195"/>
                    <a:pt x="158" y="173"/>
                    <a:pt x="168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4"/>
                    <a:pt x="126" y="134"/>
                    <a:pt x="121" y="139"/>
                  </a:cubicBezTo>
                  <a:cubicBezTo>
                    <a:pt x="112" y="147"/>
                    <a:pt x="105" y="155"/>
                    <a:pt x="8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39963" y="2020888"/>
              <a:ext cx="611187" cy="712787"/>
            </a:xfrm>
            <a:custGeom>
              <a:avLst/>
              <a:gdLst>
                <a:gd name="T0" fmla="*/ 157 w 163"/>
                <a:gd name="T1" fmla="*/ 7 h 190"/>
                <a:gd name="T2" fmla="*/ 139 w 163"/>
                <a:gd name="T3" fmla="*/ 0 h 190"/>
                <a:gd name="T4" fmla="*/ 115 w 163"/>
                <a:gd name="T5" fmla="*/ 0 h 190"/>
                <a:gd name="T6" fmla="*/ 115 w 163"/>
                <a:gd name="T7" fmla="*/ 118 h 190"/>
                <a:gd name="T8" fmla="*/ 105 w 163"/>
                <a:gd name="T9" fmla="*/ 142 h 190"/>
                <a:gd name="T10" fmla="*/ 82 w 163"/>
                <a:gd name="T11" fmla="*/ 150 h 190"/>
                <a:gd name="T12" fmla="*/ 59 w 163"/>
                <a:gd name="T13" fmla="*/ 142 h 190"/>
                <a:gd name="T14" fmla="*/ 48 w 163"/>
                <a:gd name="T15" fmla="*/ 118 h 190"/>
                <a:gd name="T16" fmla="*/ 48 w 163"/>
                <a:gd name="T17" fmla="*/ 23 h 190"/>
                <a:gd name="T18" fmla="*/ 42 w 163"/>
                <a:gd name="T19" fmla="*/ 7 h 190"/>
                <a:gd name="T20" fmla="*/ 25 w 163"/>
                <a:gd name="T21" fmla="*/ 0 h 190"/>
                <a:gd name="T22" fmla="*/ 0 w 163"/>
                <a:gd name="T23" fmla="*/ 0 h 190"/>
                <a:gd name="T24" fmla="*/ 0 w 163"/>
                <a:gd name="T25" fmla="*/ 109 h 190"/>
                <a:gd name="T26" fmla="*/ 26 w 163"/>
                <a:gd name="T27" fmla="*/ 175 h 190"/>
                <a:gd name="T28" fmla="*/ 82 w 163"/>
                <a:gd name="T29" fmla="*/ 190 h 190"/>
                <a:gd name="T30" fmla="*/ 137 w 163"/>
                <a:gd name="T31" fmla="*/ 175 h 190"/>
                <a:gd name="T32" fmla="*/ 163 w 163"/>
                <a:gd name="T33" fmla="*/ 109 h 190"/>
                <a:gd name="T34" fmla="*/ 163 w 163"/>
                <a:gd name="T35" fmla="*/ 23 h 190"/>
                <a:gd name="T36" fmla="*/ 157 w 163"/>
                <a:gd name="T37" fmla="*/ 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90">
                  <a:moveTo>
                    <a:pt x="157" y="7"/>
                  </a:moveTo>
                  <a:cubicBezTo>
                    <a:pt x="152" y="2"/>
                    <a:pt x="147" y="0"/>
                    <a:pt x="139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29"/>
                    <a:pt x="111" y="137"/>
                    <a:pt x="105" y="142"/>
                  </a:cubicBezTo>
                  <a:cubicBezTo>
                    <a:pt x="98" y="148"/>
                    <a:pt x="90" y="150"/>
                    <a:pt x="82" y="150"/>
                  </a:cubicBezTo>
                  <a:cubicBezTo>
                    <a:pt x="73" y="150"/>
                    <a:pt x="65" y="148"/>
                    <a:pt x="59" y="142"/>
                  </a:cubicBezTo>
                  <a:cubicBezTo>
                    <a:pt x="52" y="137"/>
                    <a:pt x="48" y="129"/>
                    <a:pt x="48" y="118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17"/>
                    <a:pt x="46" y="11"/>
                    <a:pt x="42" y="7"/>
                  </a:cubicBezTo>
                  <a:cubicBezTo>
                    <a:pt x="37" y="2"/>
                    <a:pt x="32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43"/>
                    <a:pt x="9" y="163"/>
                    <a:pt x="26" y="175"/>
                  </a:cubicBezTo>
                  <a:cubicBezTo>
                    <a:pt x="42" y="186"/>
                    <a:pt x="61" y="190"/>
                    <a:pt x="82" y="190"/>
                  </a:cubicBezTo>
                  <a:cubicBezTo>
                    <a:pt x="102" y="190"/>
                    <a:pt x="121" y="186"/>
                    <a:pt x="137" y="175"/>
                  </a:cubicBezTo>
                  <a:cubicBezTo>
                    <a:pt x="154" y="163"/>
                    <a:pt x="163" y="143"/>
                    <a:pt x="163" y="109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17"/>
                    <a:pt x="161" y="11"/>
                    <a:pt x="15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2925763" y="1811338"/>
              <a:ext cx="655637" cy="922337"/>
            </a:xfrm>
            <a:custGeom>
              <a:avLst/>
              <a:gdLst>
                <a:gd name="T0" fmla="*/ 168 w 175"/>
                <a:gd name="T1" fmla="*/ 7 h 246"/>
                <a:gd name="T2" fmla="*/ 151 w 175"/>
                <a:gd name="T3" fmla="*/ 0 h 246"/>
                <a:gd name="T4" fmla="*/ 127 w 175"/>
                <a:gd name="T5" fmla="*/ 0 h 246"/>
                <a:gd name="T6" fmla="*/ 127 w 175"/>
                <a:gd name="T7" fmla="*/ 70 h 246"/>
                <a:gd name="T8" fmla="*/ 79 w 175"/>
                <a:gd name="T9" fmla="*/ 51 h 246"/>
                <a:gd name="T10" fmla="*/ 0 w 175"/>
                <a:gd name="T11" fmla="*/ 149 h 246"/>
                <a:gd name="T12" fmla="*/ 87 w 175"/>
                <a:gd name="T13" fmla="*/ 246 h 246"/>
                <a:gd name="T14" fmla="*/ 175 w 175"/>
                <a:gd name="T15" fmla="*/ 150 h 246"/>
                <a:gd name="T16" fmla="*/ 175 w 175"/>
                <a:gd name="T17" fmla="*/ 150 h 246"/>
                <a:gd name="T18" fmla="*/ 175 w 175"/>
                <a:gd name="T19" fmla="*/ 23 h 246"/>
                <a:gd name="T20" fmla="*/ 168 w 175"/>
                <a:gd name="T21" fmla="*/ 7 h 246"/>
                <a:gd name="T22" fmla="*/ 87 w 175"/>
                <a:gd name="T23" fmla="*/ 206 h 246"/>
                <a:gd name="T24" fmla="*/ 49 w 175"/>
                <a:gd name="T25" fmla="*/ 149 h 246"/>
                <a:gd name="T26" fmla="*/ 87 w 175"/>
                <a:gd name="T27" fmla="*/ 92 h 246"/>
                <a:gd name="T28" fmla="*/ 127 w 175"/>
                <a:gd name="T29" fmla="*/ 149 h 246"/>
                <a:gd name="T30" fmla="*/ 127 w 175"/>
                <a:gd name="T31" fmla="*/ 150 h 246"/>
                <a:gd name="T32" fmla="*/ 127 w 175"/>
                <a:gd name="T33" fmla="*/ 150 h 246"/>
                <a:gd name="T34" fmla="*/ 87 w 175"/>
                <a:gd name="T35" fmla="*/ 20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246">
                  <a:moveTo>
                    <a:pt x="168" y="7"/>
                  </a:moveTo>
                  <a:cubicBezTo>
                    <a:pt x="163" y="2"/>
                    <a:pt x="158" y="0"/>
                    <a:pt x="151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3"/>
                    <a:pt x="103" y="51"/>
                    <a:pt x="79" y="51"/>
                  </a:cubicBezTo>
                  <a:cubicBezTo>
                    <a:pt x="29" y="51"/>
                    <a:pt x="0" y="88"/>
                    <a:pt x="0" y="149"/>
                  </a:cubicBezTo>
                  <a:cubicBezTo>
                    <a:pt x="0" y="210"/>
                    <a:pt x="30" y="246"/>
                    <a:pt x="87" y="246"/>
                  </a:cubicBezTo>
                  <a:cubicBezTo>
                    <a:pt x="144" y="246"/>
                    <a:pt x="175" y="210"/>
                    <a:pt x="175" y="150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16"/>
                    <a:pt x="173" y="11"/>
                    <a:pt x="168" y="7"/>
                  </a:cubicBezTo>
                  <a:close/>
                  <a:moveTo>
                    <a:pt x="87" y="206"/>
                  </a:moveTo>
                  <a:cubicBezTo>
                    <a:pt x="58" y="206"/>
                    <a:pt x="49" y="175"/>
                    <a:pt x="49" y="149"/>
                  </a:cubicBezTo>
                  <a:cubicBezTo>
                    <a:pt x="49" y="124"/>
                    <a:pt x="58" y="92"/>
                    <a:pt x="87" y="92"/>
                  </a:cubicBezTo>
                  <a:cubicBezTo>
                    <a:pt x="117" y="92"/>
                    <a:pt x="126" y="123"/>
                    <a:pt x="127" y="149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76"/>
                    <a:pt x="117" y="206"/>
                    <a:pt x="87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52838" y="2001838"/>
              <a:ext cx="646112" cy="731837"/>
            </a:xfrm>
            <a:custGeom>
              <a:avLst/>
              <a:gdLst>
                <a:gd name="T0" fmla="*/ 172 w 172"/>
                <a:gd name="T1" fmla="*/ 87 h 195"/>
                <a:gd name="T2" fmla="*/ 169 w 172"/>
                <a:gd name="T3" fmla="*/ 98 h 195"/>
                <a:gd name="T4" fmla="*/ 165 w 172"/>
                <a:gd name="T5" fmla="*/ 104 h 195"/>
                <a:gd name="T6" fmla="*/ 148 w 172"/>
                <a:gd name="T7" fmla="*/ 111 h 195"/>
                <a:gd name="T8" fmla="*/ 48 w 172"/>
                <a:gd name="T9" fmla="*/ 111 h 195"/>
                <a:gd name="T10" fmla="*/ 86 w 172"/>
                <a:gd name="T11" fmla="*/ 155 h 195"/>
                <a:gd name="T12" fmla="*/ 120 w 172"/>
                <a:gd name="T13" fmla="*/ 139 h 195"/>
                <a:gd name="T14" fmla="*/ 134 w 172"/>
                <a:gd name="T15" fmla="*/ 134 h 195"/>
                <a:gd name="T16" fmla="*/ 168 w 172"/>
                <a:gd name="T17" fmla="*/ 134 h 195"/>
                <a:gd name="T18" fmla="*/ 86 w 172"/>
                <a:gd name="T19" fmla="*/ 195 h 195"/>
                <a:gd name="T20" fmla="*/ 0 w 172"/>
                <a:gd name="T21" fmla="*/ 98 h 195"/>
                <a:gd name="T22" fmla="*/ 86 w 172"/>
                <a:gd name="T23" fmla="*/ 0 h 195"/>
                <a:gd name="T24" fmla="*/ 168 w 172"/>
                <a:gd name="T25" fmla="*/ 62 h 195"/>
                <a:gd name="T26" fmla="*/ 172 w 172"/>
                <a:gd name="T27" fmla="*/ 84 h 195"/>
                <a:gd name="T28" fmla="*/ 172 w 172"/>
                <a:gd name="T29" fmla="*/ 87 h 195"/>
                <a:gd name="T30" fmla="*/ 86 w 172"/>
                <a:gd name="T31" fmla="*/ 41 h 195"/>
                <a:gd name="T32" fmla="*/ 50 w 172"/>
                <a:gd name="T33" fmla="*/ 74 h 195"/>
                <a:gd name="T34" fmla="*/ 121 w 172"/>
                <a:gd name="T35" fmla="*/ 74 h 195"/>
                <a:gd name="T36" fmla="*/ 86 w 172"/>
                <a:gd name="T37" fmla="*/ 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95">
                  <a:moveTo>
                    <a:pt x="172" y="87"/>
                  </a:moveTo>
                  <a:cubicBezTo>
                    <a:pt x="172" y="91"/>
                    <a:pt x="171" y="95"/>
                    <a:pt x="169" y="98"/>
                  </a:cubicBezTo>
                  <a:cubicBezTo>
                    <a:pt x="168" y="100"/>
                    <a:pt x="167" y="102"/>
                    <a:pt x="165" y="104"/>
                  </a:cubicBezTo>
                  <a:cubicBezTo>
                    <a:pt x="160" y="108"/>
                    <a:pt x="155" y="111"/>
                    <a:pt x="148" y="11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50" y="133"/>
                    <a:pt x="61" y="155"/>
                    <a:pt x="86" y="155"/>
                  </a:cubicBezTo>
                  <a:cubicBezTo>
                    <a:pt x="104" y="155"/>
                    <a:pt x="111" y="147"/>
                    <a:pt x="120" y="139"/>
                  </a:cubicBezTo>
                  <a:cubicBezTo>
                    <a:pt x="125" y="134"/>
                    <a:pt x="134" y="134"/>
                    <a:pt x="134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57" y="173"/>
                    <a:pt x="129" y="195"/>
                    <a:pt x="86" y="195"/>
                  </a:cubicBezTo>
                  <a:cubicBezTo>
                    <a:pt x="29" y="195"/>
                    <a:pt x="0" y="159"/>
                    <a:pt x="0" y="98"/>
                  </a:cubicBezTo>
                  <a:cubicBezTo>
                    <a:pt x="0" y="37"/>
                    <a:pt x="29" y="0"/>
                    <a:pt x="86" y="0"/>
                  </a:cubicBezTo>
                  <a:cubicBezTo>
                    <a:pt x="129" y="0"/>
                    <a:pt x="158" y="23"/>
                    <a:pt x="168" y="62"/>
                  </a:cubicBezTo>
                  <a:cubicBezTo>
                    <a:pt x="170" y="68"/>
                    <a:pt x="171" y="76"/>
                    <a:pt x="172" y="84"/>
                  </a:cubicBezTo>
                  <a:lnTo>
                    <a:pt x="172" y="87"/>
                  </a:lnTo>
                  <a:close/>
                  <a:moveTo>
                    <a:pt x="86" y="41"/>
                  </a:moveTo>
                  <a:cubicBezTo>
                    <a:pt x="65" y="41"/>
                    <a:pt x="52" y="57"/>
                    <a:pt x="50" y="74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1" y="57"/>
                    <a:pt x="106" y="41"/>
                    <a:pt x="8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805363" y="2001838"/>
              <a:ext cx="592137" cy="731837"/>
            </a:xfrm>
            <a:custGeom>
              <a:avLst/>
              <a:gdLst>
                <a:gd name="T0" fmla="*/ 158 w 158"/>
                <a:gd name="T1" fmla="*/ 52 h 195"/>
                <a:gd name="T2" fmla="*/ 138 w 158"/>
                <a:gd name="T3" fmla="*/ 13 h 195"/>
                <a:gd name="T4" fmla="*/ 79 w 158"/>
                <a:gd name="T5" fmla="*/ 0 h 195"/>
                <a:gd name="T6" fmla="*/ 24 w 158"/>
                <a:gd name="T7" fmla="*/ 16 h 195"/>
                <a:gd name="T8" fmla="*/ 4 w 158"/>
                <a:gd name="T9" fmla="*/ 53 h 195"/>
                <a:gd name="T10" fmla="*/ 52 w 158"/>
                <a:gd name="T11" fmla="*/ 53 h 195"/>
                <a:gd name="T12" fmla="*/ 63 w 158"/>
                <a:gd name="T13" fmla="*/ 41 h 195"/>
                <a:gd name="T14" fmla="*/ 81 w 158"/>
                <a:gd name="T15" fmla="*/ 38 h 195"/>
                <a:gd name="T16" fmla="*/ 101 w 158"/>
                <a:gd name="T17" fmla="*/ 42 h 195"/>
                <a:gd name="T18" fmla="*/ 111 w 158"/>
                <a:gd name="T19" fmla="*/ 55 h 195"/>
                <a:gd name="T20" fmla="*/ 81 w 158"/>
                <a:gd name="T21" fmla="*/ 72 h 195"/>
                <a:gd name="T22" fmla="*/ 18 w 158"/>
                <a:gd name="T23" fmla="*/ 91 h 195"/>
                <a:gd name="T24" fmla="*/ 0 w 158"/>
                <a:gd name="T25" fmla="*/ 135 h 195"/>
                <a:gd name="T26" fmla="*/ 19 w 158"/>
                <a:gd name="T27" fmla="*/ 180 h 195"/>
                <a:gd name="T28" fmla="*/ 77 w 158"/>
                <a:gd name="T29" fmla="*/ 195 h 195"/>
                <a:gd name="T30" fmla="*/ 136 w 158"/>
                <a:gd name="T31" fmla="*/ 181 h 195"/>
                <a:gd name="T32" fmla="*/ 158 w 158"/>
                <a:gd name="T33" fmla="*/ 141 h 195"/>
                <a:gd name="T34" fmla="*/ 158 w 158"/>
                <a:gd name="T35" fmla="*/ 52 h 195"/>
                <a:gd name="T36" fmla="*/ 105 w 158"/>
                <a:gd name="T37" fmla="*/ 144 h 195"/>
                <a:gd name="T38" fmla="*/ 74 w 158"/>
                <a:gd name="T39" fmla="*/ 155 h 195"/>
                <a:gd name="T40" fmla="*/ 52 w 158"/>
                <a:gd name="T41" fmla="*/ 149 h 195"/>
                <a:gd name="T42" fmla="*/ 45 w 158"/>
                <a:gd name="T43" fmla="*/ 135 h 195"/>
                <a:gd name="T44" fmla="*/ 50 w 158"/>
                <a:gd name="T45" fmla="*/ 122 h 195"/>
                <a:gd name="T46" fmla="*/ 81 w 158"/>
                <a:gd name="T47" fmla="*/ 110 h 195"/>
                <a:gd name="T48" fmla="*/ 112 w 158"/>
                <a:gd name="T49" fmla="*/ 99 h 195"/>
                <a:gd name="T50" fmla="*/ 112 w 158"/>
                <a:gd name="T51" fmla="*/ 114 h 195"/>
                <a:gd name="T52" fmla="*/ 105 w 158"/>
                <a:gd name="T53" fmla="*/ 14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95">
                  <a:moveTo>
                    <a:pt x="158" y="52"/>
                  </a:moveTo>
                  <a:cubicBezTo>
                    <a:pt x="158" y="36"/>
                    <a:pt x="151" y="23"/>
                    <a:pt x="138" y="13"/>
                  </a:cubicBezTo>
                  <a:cubicBezTo>
                    <a:pt x="125" y="5"/>
                    <a:pt x="105" y="0"/>
                    <a:pt x="79" y="0"/>
                  </a:cubicBezTo>
                  <a:cubicBezTo>
                    <a:pt x="55" y="0"/>
                    <a:pt x="37" y="6"/>
                    <a:pt x="24" y="16"/>
                  </a:cubicBezTo>
                  <a:cubicBezTo>
                    <a:pt x="13" y="25"/>
                    <a:pt x="6" y="38"/>
                    <a:pt x="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47"/>
                    <a:pt x="58" y="43"/>
                    <a:pt x="63" y="41"/>
                  </a:cubicBezTo>
                  <a:cubicBezTo>
                    <a:pt x="68" y="39"/>
                    <a:pt x="74" y="38"/>
                    <a:pt x="81" y="38"/>
                  </a:cubicBezTo>
                  <a:cubicBezTo>
                    <a:pt x="89" y="38"/>
                    <a:pt x="95" y="39"/>
                    <a:pt x="101" y="42"/>
                  </a:cubicBezTo>
                  <a:cubicBezTo>
                    <a:pt x="108" y="44"/>
                    <a:pt x="111" y="48"/>
                    <a:pt x="111" y="55"/>
                  </a:cubicBezTo>
                  <a:cubicBezTo>
                    <a:pt x="111" y="63"/>
                    <a:pt x="101" y="70"/>
                    <a:pt x="81" y="72"/>
                  </a:cubicBezTo>
                  <a:cubicBezTo>
                    <a:pt x="56" y="76"/>
                    <a:pt x="36" y="78"/>
                    <a:pt x="18" y="91"/>
                  </a:cubicBezTo>
                  <a:cubicBezTo>
                    <a:pt x="7" y="100"/>
                    <a:pt x="0" y="115"/>
                    <a:pt x="0" y="135"/>
                  </a:cubicBezTo>
                  <a:cubicBezTo>
                    <a:pt x="0" y="155"/>
                    <a:pt x="6" y="170"/>
                    <a:pt x="19" y="180"/>
                  </a:cubicBezTo>
                  <a:cubicBezTo>
                    <a:pt x="30" y="188"/>
                    <a:pt x="48" y="195"/>
                    <a:pt x="77" y="195"/>
                  </a:cubicBezTo>
                  <a:cubicBezTo>
                    <a:pt x="103" y="195"/>
                    <a:pt x="123" y="189"/>
                    <a:pt x="136" y="181"/>
                  </a:cubicBezTo>
                  <a:cubicBezTo>
                    <a:pt x="150" y="171"/>
                    <a:pt x="158" y="160"/>
                    <a:pt x="158" y="141"/>
                  </a:cubicBezTo>
                  <a:lnTo>
                    <a:pt x="158" y="52"/>
                  </a:lnTo>
                  <a:close/>
                  <a:moveTo>
                    <a:pt x="105" y="144"/>
                  </a:moveTo>
                  <a:cubicBezTo>
                    <a:pt x="98" y="152"/>
                    <a:pt x="87" y="155"/>
                    <a:pt x="74" y="155"/>
                  </a:cubicBezTo>
                  <a:cubicBezTo>
                    <a:pt x="70" y="155"/>
                    <a:pt x="57" y="154"/>
                    <a:pt x="52" y="149"/>
                  </a:cubicBezTo>
                  <a:cubicBezTo>
                    <a:pt x="48" y="145"/>
                    <a:pt x="45" y="142"/>
                    <a:pt x="45" y="135"/>
                  </a:cubicBezTo>
                  <a:cubicBezTo>
                    <a:pt x="45" y="130"/>
                    <a:pt x="47" y="125"/>
                    <a:pt x="50" y="122"/>
                  </a:cubicBezTo>
                  <a:cubicBezTo>
                    <a:pt x="57" y="114"/>
                    <a:pt x="65" y="113"/>
                    <a:pt x="81" y="110"/>
                  </a:cubicBezTo>
                  <a:cubicBezTo>
                    <a:pt x="92" y="107"/>
                    <a:pt x="106" y="103"/>
                    <a:pt x="112" y="99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26"/>
                    <a:pt x="113" y="137"/>
                    <a:pt x="105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441950" y="2006600"/>
              <a:ext cx="142875" cy="146050"/>
            </a:xfrm>
            <a:custGeom>
              <a:avLst/>
              <a:gdLst>
                <a:gd name="T0" fmla="*/ 19 w 38"/>
                <a:gd name="T1" fmla="*/ 0 h 39"/>
                <a:gd name="T2" fmla="*/ 38 w 38"/>
                <a:gd name="T3" fmla="*/ 20 h 39"/>
                <a:gd name="T4" fmla="*/ 19 w 38"/>
                <a:gd name="T5" fmla="*/ 39 h 39"/>
                <a:gd name="T6" fmla="*/ 0 w 38"/>
                <a:gd name="T7" fmla="*/ 20 h 39"/>
                <a:gd name="T8" fmla="*/ 19 w 38"/>
                <a:gd name="T9" fmla="*/ 0 h 39"/>
                <a:gd name="T10" fmla="*/ 19 w 38"/>
                <a:gd name="T11" fmla="*/ 36 h 39"/>
                <a:gd name="T12" fmla="*/ 34 w 38"/>
                <a:gd name="T13" fmla="*/ 20 h 39"/>
                <a:gd name="T14" fmla="*/ 19 w 38"/>
                <a:gd name="T15" fmla="*/ 3 h 39"/>
                <a:gd name="T16" fmla="*/ 3 w 38"/>
                <a:gd name="T17" fmla="*/ 20 h 39"/>
                <a:gd name="T18" fmla="*/ 19 w 38"/>
                <a:gd name="T19" fmla="*/ 36 h 39"/>
                <a:gd name="T20" fmla="*/ 19 w 38"/>
                <a:gd name="T21" fmla="*/ 23 h 39"/>
                <a:gd name="T22" fmla="*/ 15 w 38"/>
                <a:gd name="T23" fmla="*/ 23 h 39"/>
                <a:gd name="T24" fmla="*/ 15 w 38"/>
                <a:gd name="T25" fmla="*/ 31 h 39"/>
                <a:gd name="T26" fmla="*/ 11 w 38"/>
                <a:gd name="T27" fmla="*/ 31 h 39"/>
                <a:gd name="T28" fmla="*/ 11 w 38"/>
                <a:gd name="T29" fmla="*/ 9 h 39"/>
                <a:gd name="T30" fmla="*/ 18 w 38"/>
                <a:gd name="T31" fmla="*/ 9 h 39"/>
                <a:gd name="T32" fmla="*/ 27 w 38"/>
                <a:gd name="T33" fmla="*/ 15 h 39"/>
                <a:gd name="T34" fmla="*/ 23 w 38"/>
                <a:gd name="T35" fmla="*/ 22 h 39"/>
                <a:gd name="T36" fmla="*/ 27 w 38"/>
                <a:gd name="T37" fmla="*/ 31 h 39"/>
                <a:gd name="T38" fmla="*/ 23 w 38"/>
                <a:gd name="T39" fmla="*/ 31 h 39"/>
                <a:gd name="T40" fmla="*/ 19 w 38"/>
                <a:gd name="T41" fmla="*/ 23 h 39"/>
                <a:gd name="T42" fmla="*/ 15 w 38"/>
                <a:gd name="T43" fmla="*/ 19 h 39"/>
                <a:gd name="T44" fmla="*/ 19 w 38"/>
                <a:gd name="T45" fmla="*/ 19 h 39"/>
                <a:gd name="T46" fmla="*/ 23 w 38"/>
                <a:gd name="T47" fmla="*/ 16 h 39"/>
                <a:gd name="T48" fmla="*/ 18 w 38"/>
                <a:gd name="T49" fmla="*/ 12 h 39"/>
                <a:gd name="T50" fmla="*/ 15 w 38"/>
                <a:gd name="T51" fmla="*/ 12 h 39"/>
                <a:gd name="T52" fmla="*/ 15 w 38"/>
                <a:gd name="T5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30" y="0"/>
                    <a:pt x="38" y="9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ubicBezTo>
                    <a:pt x="7" y="39"/>
                    <a:pt x="0" y="30"/>
                    <a:pt x="0" y="20"/>
                  </a:cubicBezTo>
                  <a:cubicBezTo>
                    <a:pt x="0" y="9"/>
                    <a:pt x="7" y="0"/>
                    <a:pt x="19" y="0"/>
                  </a:cubicBezTo>
                  <a:close/>
                  <a:moveTo>
                    <a:pt x="19" y="36"/>
                  </a:moveTo>
                  <a:cubicBezTo>
                    <a:pt x="28" y="36"/>
                    <a:pt x="34" y="29"/>
                    <a:pt x="34" y="20"/>
                  </a:cubicBezTo>
                  <a:cubicBezTo>
                    <a:pt x="34" y="11"/>
                    <a:pt x="28" y="3"/>
                    <a:pt x="19" y="3"/>
                  </a:cubicBezTo>
                  <a:cubicBezTo>
                    <a:pt x="10" y="3"/>
                    <a:pt x="3" y="11"/>
                    <a:pt x="3" y="20"/>
                  </a:cubicBezTo>
                  <a:cubicBezTo>
                    <a:pt x="3" y="29"/>
                    <a:pt x="10" y="36"/>
                    <a:pt x="19" y="36"/>
                  </a:cubicBezTo>
                  <a:close/>
                  <a:moveTo>
                    <a:pt x="19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4" y="9"/>
                    <a:pt x="27" y="10"/>
                    <a:pt x="27" y="15"/>
                  </a:cubicBezTo>
                  <a:cubicBezTo>
                    <a:pt x="27" y="19"/>
                    <a:pt x="26" y="21"/>
                    <a:pt x="23" y="22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19" y="23"/>
                  </a:lnTo>
                  <a:close/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19"/>
                    <a:pt x="23" y="18"/>
                    <a:pt x="23" y="16"/>
                  </a:cubicBezTo>
                  <a:cubicBezTo>
                    <a:pt x="23" y="13"/>
                    <a:pt x="21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011"/>
              <a:endParaRPr lang="en-US" sz="2397">
                <a:solidFill>
                  <a:srgbClr val="004169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5283201"/>
            <a:ext cx="12179300" cy="157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19" y="1970675"/>
            <a:ext cx="4568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118" y="1435100"/>
            <a:ext cx="11304719" cy="47625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9118" y="1803400"/>
            <a:ext cx="11304719" cy="443230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79116" y="1447800"/>
            <a:ext cx="5482113" cy="4678366"/>
          </a:xfrm>
        </p:spPr>
        <p:txBody>
          <a:bodyPr>
            <a:noAutofit/>
          </a:bodyPr>
          <a:lstStyle>
            <a:lvl1pPr>
              <a:defRPr sz="2598"/>
            </a:lvl1pPr>
            <a:lvl2pPr>
              <a:defRPr sz="2598"/>
            </a:lvl2pPr>
            <a:lvl3pPr>
              <a:defRPr sz="2598"/>
            </a:lvl3pPr>
            <a:lvl4pPr>
              <a:defRPr sz="2598"/>
            </a:lvl4pPr>
            <a:lvl5pPr>
              <a:defRPr sz="2598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01723" y="1447800"/>
            <a:ext cx="5482113" cy="4678366"/>
          </a:xfrm>
        </p:spPr>
        <p:txBody>
          <a:bodyPr>
            <a:noAutofit/>
          </a:bodyPr>
          <a:lstStyle>
            <a:lvl1pPr>
              <a:defRPr sz="2598"/>
            </a:lvl1pPr>
            <a:lvl2pPr>
              <a:defRPr sz="2598"/>
            </a:lvl2pPr>
            <a:lvl3pPr>
              <a:defRPr sz="2598"/>
            </a:lvl3pPr>
            <a:lvl4pPr>
              <a:defRPr sz="2598"/>
            </a:lvl4pPr>
            <a:lvl5pPr>
              <a:defRPr sz="2598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</p:spPr>
        <p:txBody>
          <a:bodyPr anchor="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117" y="4635500"/>
            <a:ext cx="3529427" cy="1503366"/>
          </a:xfrm>
        </p:spPr>
        <p:txBody>
          <a:bodyPr>
            <a:noAutofit/>
          </a:bodyPr>
          <a:lstStyle>
            <a:lvl1pPr marL="0" indent="0">
              <a:buNone/>
              <a:defRPr sz="1998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66764" y="4635500"/>
            <a:ext cx="3529427" cy="1503366"/>
          </a:xfrm>
        </p:spPr>
        <p:txBody>
          <a:bodyPr>
            <a:noAutofit/>
          </a:bodyPr>
          <a:lstStyle>
            <a:lvl1pPr marL="0" indent="0">
              <a:buNone/>
              <a:defRPr sz="1998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154410" y="4635500"/>
            <a:ext cx="3529427" cy="1503366"/>
          </a:xfrm>
        </p:spPr>
        <p:txBody>
          <a:bodyPr>
            <a:noAutofit/>
          </a:bodyPr>
          <a:lstStyle>
            <a:lvl1pPr marL="0" indent="0">
              <a:buNone/>
              <a:defRPr sz="1998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79117" y="4254500"/>
            <a:ext cx="3529427" cy="419100"/>
          </a:xfrm>
        </p:spPr>
        <p:txBody>
          <a:bodyPr>
            <a:noAutofit/>
          </a:bodyPr>
          <a:lstStyle>
            <a:lvl1pPr marL="0" indent="0">
              <a:buNone/>
              <a:defRPr sz="2199"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266764" y="4254500"/>
            <a:ext cx="3529427" cy="419100"/>
          </a:xfrm>
        </p:spPr>
        <p:txBody>
          <a:bodyPr>
            <a:noAutofit/>
          </a:bodyPr>
          <a:lstStyle>
            <a:lvl1pPr marL="0" indent="0">
              <a:buNone/>
              <a:defRPr sz="2199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154410" y="4254500"/>
            <a:ext cx="3529427" cy="419100"/>
          </a:xfrm>
        </p:spPr>
        <p:txBody>
          <a:bodyPr>
            <a:noAutofit/>
          </a:bodyPr>
          <a:lstStyle>
            <a:lvl1pPr marL="0" indent="0">
              <a:buNone/>
              <a:defRPr sz="2199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379117" y="1447803"/>
            <a:ext cx="3529427" cy="2590799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266764" y="1447803"/>
            <a:ext cx="3529427" cy="2590799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8154410" y="1447803"/>
            <a:ext cx="3529427" cy="2590799"/>
          </a:xfrm>
        </p:spPr>
        <p:txBody>
          <a:bodyPr/>
          <a:lstStyle/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</p:spPr>
        <p:txBody>
          <a:bodyPr anchor="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5475" y="457200"/>
            <a:ext cx="11304720" cy="792162"/>
          </a:xfrm>
        </p:spPr>
        <p:txBody>
          <a:bodyPr anchor="t"/>
          <a:lstStyle>
            <a:lvl1pPr>
              <a:defRPr>
                <a:solidFill>
                  <a:srgbClr val="F5F5F5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43341" y="6457949"/>
            <a:ext cx="340495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99" dirty="0">
              <a:solidFill>
                <a:srgbClr val="F5F5F5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13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65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365179"/>
            <a:ext cx="12179296" cy="149282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9116" y="452438"/>
            <a:ext cx="11304720" cy="792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118" y="1447801"/>
            <a:ext cx="11304719" cy="4678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09588" y="6487228"/>
            <a:ext cx="1163917" cy="226840"/>
            <a:chOff x="382588" y="4784726"/>
            <a:chExt cx="896938" cy="17462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7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52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53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54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</p:grpSp>
      <p:sp>
        <p:nvSpPr>
          <p:cNvPr id="59" name="Slide Number Placeholder 5"/>
          <p:cNvSpPr txBox="1">
            <a:spLocks/>
          </p:cNvSpPr>
          <p:nvPr/>
        </p:nvSpPr>
        <p:spPr>
          <a:xfrm>
            <a:off x="9441895" y="6508748"/>
            <a:ext cx="340495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899" smtClean="0">
                <a:solidFill>
                  <a:srgbClr val="FFFFFF"/>
                </a:solidFill>
                <a:latin typeface="+mn-lt"/>
                <a:cs typeface="Calibri"/>
              </a:rPr>
              <a:pPr/>
              <a:t>‹Nr.›</a:t>
            </a:fld>
            <a:endParaRPr lang="en-US" sz="899" dirty="0">
              <a:solidFill>
                <a:srgbClr val="FFFFFF"/>
              </a:solidFill>
              <a:latin typeface="+mn-lt"/>
              <a:cs typeface="Calibri"/>
            </a:endParaRPr>
          </a:p>
        </p:txBody>
      </p:sp>
      <p:sp>
        <p:nvSpPr>
          <p:cNvPr id="60" name="Footer Placeholder 4"/>
          <p:cNvSpPr txBox="1">
            <a:spLocks/>
          </p:cNvSpPr>
          <p:nvPr/>
        </p:nvSpPr>
        <p:spPr>
          <a:xfrm>
            <a:off x="7537801" y="6508746"/>
            <a:ext cx="1929474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6838"/>
            <a:r>
              <a:rPr lang="en-US" sz="899" b="0" i="0" dirty="0" smtClean="0">
                <a:solidFill>
                  <a:schemeClr val="bg1"/>
                </a:solidFill>
                <a:latin typeface="+mn-lt"/>
                <a:cs typeface="Calibri"/>
              </a:rPr>
              <a:t>© Cloudera,</a:t>
            </a:r>
            <a:r>
              <a:rPr lang="en-US" sz="899" b="0" i="0" baseline="0" dirty="0" smtClean="0">
                <a:solidFill>
                  <a:schemeClr val="bg1"/>
                </a:solidFill>
                <a:latin typeface="+mn-lt"/>
                <a:cs typeface="Calibri"/>
              </a:rPr>
              <a:t> Inc</a:t>
            </a:r>
            <a:r>
              <a:rPr lang="en-US" sz="899" b="0" i="0" dirty="0" smtClean="0">
                <a:solidFill>
                  <a:schemeClr val="bg1"/>
                </a:solidFill>
                <a:latin typeface="+mn-lt"/>
                <a:cs typeface="Calibri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2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6838" rtl="0" eaLnBrk="1" latinLnBrk="0" hangingPunct="1">
        <a:lnSpc>
          <a:spcPct val="80000"/>
        </a:lnSpc>
        <a:spcBef>
          <a:spcPct val="0"/>
        </a:spcBef>
        <a:buNone/>
        <a:defRPr sz="3998" b="0" i="0" kern="1200">
          <a:solidFill>
            <a:schemeClr val="tx2"/>
          </a:solidFill>
          <a:latin typeface="+mj-lt"/>
          <a:ea typeface="+mj-ea"/>
          <a:cs typeface="Calibri Light"/>
        </a:defRPr>
      </a:lvl1pPr>
    </p:titleStyle>
    <p:bodyStyle>
      <a:lvl1pPr marL="176073" indent="-176073" algn="l" defTabSz="456838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598" b="0" i="0" kern="1200">
          <a:solidFill>
            <a:srgbClr val="595B59"/>
          </a:solidFill>
          <a:latin typeface="+mn-lt"/>
          <a:ea typeface="+mn-ea"/>
          <a:cs typeface="Calibri Light"/>
        </a:defRPr>
      </a:lvl1pPr>
      <a:lvl2pPr marL="453666" indent="-164969" algn="l" defTabSz="456838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598" b="0" i="0" kern="1200">
          <a:solidFill>
            <a:srgbClr val="595B59"/>
          </a:solidFill>
          <a:latin typeface="+mn-lt"/>
          <a:ea typeface="+mn-ea"/>
          <a:cs typeface="Calibri Light"/>
        </a:defRPr>
      </a:lvl2pPr>
      <a:lvl3pPr marL="856572" indent="-176073" algn="l" defTabSz="456838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598" b="0" i="0" kern="1200">
          <a:solidFill>
            <a:srgbClr val="595B59"/>
          </a:solidFill>
          <a:latin typeface="+mn-lt"/>
          <a:ea typeface="+mn-ea"/>
          <a:cs typeface="Calibri Light"/>
        </a:defRPr>
      </a:lvl3pPr>
      <a:lvl4pPr marL="1196028" indent="-164969" algn="l" defTabSz="456838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tabLst>
          <a:tab pos="1887631" algn="l"/>
        </a:tabLst>
        <a:defRPr sz="2598" b="0" i="0" kern="1200">
          <a:solidFill>
            <a:srgbClr val="595B59"/>
          </a:solidFill>
          <a:latin typeface="+mn-lt"/>
          <a:ea typeface="+mn-ea"/>
          <a:cs typeface="Calibri Light"/>
        </a:defRPr>
      </a:lvl4pPr>
      <a:lvl5pPr marL="1598935" indent="-174488" algn="l" defTabSz="456838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sz="2598" b="0" i="0" kern="1200">
          <a:solidFill>
            <a:srgbClr val="595B59"/>
          </a:solidFill>
          <a:latin typeface="+mn-lt"/>
          <a:ea typeface="+mn-ea"/>
          <a:cs typeface="Calibri Light"/>
        </a:defRPr>
      </a:lvl5pPr>
      <a:lvl6pPr marL="2512611" indent="-228420" algn="l" defTabSz="456838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450" indent="-228420" algn="l" defTabSz="456838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288" indent="-228420" algn="l" defTabSz="456838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128" indent="-228420" algn="l" defTabSz="456838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8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76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15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53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93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31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70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708" algn="l" defTabSz="45683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ommunity.info/Data_Science/Doing_Data_Science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8NHHZ-SuA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ommunity.info/Data_Science/Doing_Data_Science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subTitle" idx="1"/>
          </p:nvPr>
        </p:nvSpPr>
        <p:spPr>
          <a:xfrm>
            <a:off x="435364" y="2916078"/>
            <a:ext cx="6126801" cy="22020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b="1" dirty="0"/>
              <a:t/>
            </a:r>
            <a:br>
              <a:rPr b="1" dirty="0"/>
            </a:br>
            <a:r>
              <a:rPr dirty="0"/>
              <a:t>Mirko Kämpf | </a:t>
            </a:r>
            <a:r>
              <a:rPr lang="de-DE" dirty="0"/>
              <a:t>Solutions </a:t>
            </a:r>
            <a:r>
              <a:rPr lang="de-DE" dirty="0" err="1" smtClean="0"/>
              <a:t>Architect</a:t>
            </a:r>
            <a:r>
              <a:rPr lang="de-DE" dirty="0"/>
              <a:t/>
            </a:r>
            <a:br>
              <a:rPr lang="de-DE" dirty="0"/>
            </a:br>
            <a:r>
              <a:rPr lang="de-DE" sz="2200" i="1" dirty="0" err="1" smtClean="0"/>
              <a:t>mirko@cloudera.com</a:t>
            </a:r>
            <a:endParaRPr sz="2200" i="1" dirty="0"/>
          </a:p>
        </p:txBody>
      </p:sp>
      <p:sp>
        <p:nvSpPr>
          <p:cNvPr id="935" name="Shape 935"/>
          <p:cNvSpPr>
            <a:spLocks noGrp="1"/>
          </p:cNvSpPr>
          <p:nvPr>
            <p:ph type="ctrTitle"/>
          </p:nvPr>
        </p:nvSpPr>
        <p:spPr>
          <a:xfrm>
            <a:off x="409982" y="1333501"/>
            <a:ext cx="8612994" cy="15753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b="1" dirty="0" err="1" smtClean="0"/>
              <a:t>From</a:t>
            </a:r>
            <a:r>
              <a:rPr lang="de-DE" b="1" dirty="0" smtClean="0"/>
              <a:t> Events </a:t>
            </a:r>
            <a:r>
              <a:rPr lang="de-DE" b="1" dirty="0" err="1" smtClean="0"/>
              <a:t>to</a:t>
            </a:r>
            <a:r>
              <a:rPr lang="de-DE" b="1" dirty="0" smtClean="0"/>
              <a:t> Networks: </a:t>
            </a:r>
            <a:r>
              <a:rPr lang="de-DE" sz="3200" b="1" dirty="0"/>
              <a:t/>
            </a:r>
            <a:br>
              <a:rPr lang="de-DE" sz="3200" b="1" dirty="0"/>
            </a:br>
            <a:r>
              <a:rPr lang="de-DE" sz="3200" dirty="0" err="1">
                <a:ea typeface="Courier" charset="0"/>
                <a:cs typeface="Courier" charset="0"/>
              </a:rPr>
              <a:t>Apply</a:t>
            </a:r>
            <a:r>
              <a:rPr lang="de-DE" sz="3200" dirty="0">
                <a:ea typeface="Courier" charset="0"/>
                <a:cs typeface="Courier" charset="0"/>
              </a:rPr>
              <a:t> Time Series Analysis at </a:t>
            </a:r>
            <a:r>
              <a:rPr lang="de-DE" sz="3200" dirty="0" err="1">
                <a:ea typeface="Courier" charset="0"/>
                <a:cs typeface="Courier" charset="0"/>
              </a:rPr>
              <a:t>Scale</a:t>
            </a:r>
            <a:r>
              <a:rPr lang="de-DE" sz="3200" dirty="0">
                <a:ea typeface="Courier" charset="0"/>
                <a:cs typeface="Courier" charset="0"/>
              </a:rPr>
              <a:t>.</a:t>
            </a:r>
            <a:r>
              <a:rPr lang="de-DE" sz="280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801" dirty="0">
                <a:latin typeface="Courier" charset="0"/>
                <a:ea typeface="Courier" charset="0"/>
                <a:cs typeface="Courier" charset="0"/>
              </a:rPr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time dependent variables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/>
              <a:t>to describe the system.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Relations</a:t>
            </a:r>
            <a:r>
              <a:rPr lang="en-US" dirty="0" smtClean="0"/>
              <a:t> between the variable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are characteristic</a:t>
            </a:r>
            <a:r>
              <a:rPr lang="en-US" dirty="0" smtClean="0"/>
              <a:t> for a given system.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Learning</a:t>
            </a:r>
            <a:r>
              <a:rPr lang="en-US" dirty="0" smtClean="0"/>
              <a:t> or identifying such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relations</a:t>
            </a:r>
            <a:r>
              <a:rPr lang="en-US" dirty="0" smtClean="0"/>
              <a:t> means 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understand</a:t>
            </a:r>
            <a:r>
              <a:rPr lang="en-US" dirty="0" smtClean="0"/>
              <a:t>ing 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the system</a:t>
            </a:r>
            <a:r>
              <a:rPr lang="en-US" dirty="0" smtClean="0"/>
              <a:t>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B0F0"/>
                </a:solidFill>
              </a:rPr>
              <a:t>Instead of pressure, volume, and temperature we use: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IT-Operations: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I/O rates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available RAM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s</a:t>
            </a:r>
            <a:r>
              <a:rPr lang="en-US" sz="2000" dirty="0" smtClean="0">
                <a:solidFill>
                  <a:srgbClr val="00B0F0"/>
                </a:solidFill>
              </a:rPr>
              <a:t>ystem utilization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Financial markets: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t</a:t>
            </a:r>
            <a:r>
              <a:rPr lang="en-US" sz="2000" dirty="0" smtClean="0">
                <a:solidFill>
                  <a:srgbClr val="00B0F0"/>
                </a:solidFill>
              </a:rPr>
              <a:t>rading volume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p</a:t>
            </a:r>
            <a:r>
              <a:rPr lang="en-US" sz="2000" dirty="0" smtClean="0">
                <a:solidFill>
                  <a:srgbClr val="00B0F0"/>
                </a:solidFill>
              </a:rPr>
              <a:t>rice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volatility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5" b="16646"/>
          <a:stretch/>
        </p:blipFill>
        <p:spPr>
          <a:xfrm>
            <a:off x="271345" y="1249365"/>
            <a:ext cx="9396215" cy="4876804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Network</a:t>
            </a:r>
            <a:r>
              <a:rPr lang="en-US" dirty="0" smtClean="0"/>
              <a:t> Analysis </a:t>
            </a:r>
            <a:r>
              <a:rPr lang="en-US" dirty="0"/>
              <a:t>on Hadoop: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982635" y="1425607"/>
            <a:ext cx="2111189" cy="452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1" dirty="0"/>
              <a:t>Process collected raw data</a:t>
            </a:r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r>
              <a:rPr lang="en-US" sz="1801" dirty="0"/>
              <a:t>Analyze results from previous phases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574306" y="2864222"/>
            <a:ext cx="1826948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solidFill>
                  <a:schemeClr val="accent3">
                    <a:lumMod val="75000"/>
                  </a:schemeClr>
                </a:solidFill>
              </a:rPr>
              <a:t>scalable graph analysis in distributed heterogeneous environments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802567" y="4245008"/>
            <a:ext cx="175881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b="1" dirty="0">
                <a:solidFill>
                  <a:srgbClr val="00B050"/>
                </a:solidFill>
              </a:rPr>
              <a:t>+ time evolution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48" y="3733043"/>
            <a:ext cx="458176" cy="45817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65475" y="2541494"/>
            <a:ext cx="6801807" cy="358467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05118" y="2918013"/>
            <a:ext cx="63748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Relations among variables can be expressed as formulas.</a:t>
            </a:r>
            <a:r>
              <a:rPr lang="en-US" sz="2200" i="1" dirty="0" smtClean="0"/>
              <a:t> (analytical approach)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 </a:t>
            </a:r>
            <a:r>
              <a:rPr lang="en-US" sz="2200" b="1" dirty="0" smtClean="0">
                <a:solidFill>
                  <a:srgbClr val="00B0F0"/>
                </a:solidFill>
              </a:rPr>
              <a:t>data driven approach </a:t>
            </a:r>
            <a:r>
              <a:rPr lang="en-US" sz="2200" dirty="0" smtClean="0"/>
              <a:t>uses pairwise correlations and other statistical measures.</a:t>
            </a:r>
            <a:endParaRPr lang="en-US" sz="2200" dirty="0"/>
          </a:p>
          <a:p>
            <a:endParaRPr lang="en-US" sz="2200" b="1" dirty="0">
              <a:solidFill>
                <a:srgbClr val="00B0F0"/>
              </a:solidFill>
            </a:endParaRPr>
          </a:p>
          <a:p>
            <a:r>
              <a:rPr lang="en-US" sz="2200" dirty="0" smtClean="0"/>
              <a:t>Final results are </a:t>
            </a:r>
            <a:r>
              <a:rPr lang="en-US" sz="2200" b="1" dirty="0" smtClean="0">
                <a:solidFill>
                  <a:srgbClr val="00B0F0"/>
                </a:solidFill>
              </a:rPr>
              <a:t>model parameters</a:t>
            </a:r>
            <a:r>
              <a:rPr lang="en-US" sz="2200" dirty="0" smtClean="0"/>
              <a:t>, which can be used in analytical models and for forecast.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20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5" b="16646"/>
          <a:stretch/>
        </p:blipFill>
        <p:spPr>
          <a:xfrm>
            <a:off x="271345" y="1249365"/>
            <a:ext cx="9396215" cy="4876804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Network</a:t>
            </a:r>
            <a:r>
              <a:rPr lang="en-US" dirty="0" smtClean="0"/>
              <a:t> Analysis </a:t>
            </a:r>
            <a:r>
              <a:rPr lang="en-US" dirty="0"/>
              <a:t>on Hadoop: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982635" y="1425607"/>
            <a:ext cx="2111189" cy="452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1" dirty="0"/>
              <a:t>Process collected raw data</a:t>
            </a:r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r>
              <a:rPr lang="en-US" sz="1801" dirty="0"/>
              <a:t>Analyze results from previous phases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574306" y="2864222"/>
            <a:ext cx="1826948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solidFill>
                  <a:schemeClr val="accent3">
                    <a:lumMod val="75000"/>
                  </a:schemeClr>
                </a:solidFill>
              </a:rPr>
              <a:t>scalable graph analysis in distributed heterogeneous environments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802567" y="4245008"/>
            <a:ext cx="175881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b="1" dirty="0">
                <a:solidFill>
                  <a:srgbClr val="00B050"/>
                </a:solidFill>
              </a:rPr>
              <a:t>+ time evolution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48" y="3733043"/>
            <a:ext cx="458176" cy="4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Time Series </a:t>
            </a:r>
            <a:r>
              <a:rPr lang="en-US" dirty="0" smtClean="0"/>
              <a:t>Analysis on Hadoop: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7315199" y="1045137"/>
            <a:ext cx="4368636" cy="4762501"/>
          </a:xfrm>
        </p:spPr>
        <p:txBody>
          <a:bodyPr/>
          <a:lstStyle/>
          <a:p>
            <a:r>
              <a:rPr lang="en-US" b="1" i="1" dirty="0" err="1" smtClean="0"/>
              <a:t>Hadoop.TS</a:t>
            </a:r>
            <a:r>
              <a:rPr lang="en-US" dirty="0"/>
              <a:t> </a:t>
            </a:r>
            <a:r>
              <a:rPr lang="en-US" i="1" dirty="0" smtClean="0"/>
              <a:t>provides data containers &amp; operations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time series bucket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ime series classes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ransformations</a:t>
            </a:r>
          </a:p>
          <a:p>
            <a:pPr lvl="1"/>
            <a:r>
              <a:rPr lang="en-US" dirty="0" smtClean="0"/>
              <a:t>extractions</a:t>
            </a:r>
          </a:p>
          <a:p>
            <a:pPr lvl="1"/>
            <a:endParaRPr lang="en-US" dirty="0"/>
          </a:p>
          <a:p>
            <a:r>
              <a:rPr lang="en-US" b="1" i="1" dirty="0" smtClean="0"/>
              <a:t>HDGS</a:t>
            </a:r>
            <a:r>
              <a:rPr lang="en-US" dirty="0" smtClean="0"/>
              <a:t> </a:t>
            </a:r>
            <a:r>
              <a:rPr lang="en-US" i="1" dirty="0" smtClean="0"/>
              <a:t>exposes results as semantic network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using a flexible, and generic format by using RDF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" t="12157" r="5006" b="8324"/>
          <a:stretch/>
        </p:blipFill>
        <p:spPr>
          <a:xfrm>
            <a:off x="1" y="920518"/>
            <a:ext cx="6736977" cy="54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b="1" dirty="0" err="1" smtClean="0"/>
              <a:t>Hadoop.TS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79118" y="1435100"/>
            <a:ext cx="9396894" cy="4762500"/>
          </a:xfrm>
        </p:spPr>
        <p:txBody>
          <a:bodyPr/>
          <a:lstStyle/>
          <a:p>
            <a:r>
              <a:rPr lang="en-US" dirty="0" smtClean="0"/>
              <a:t>Provides </a:t>
            </a:r>
            <a:r>
              <a:rPr lang="en-US" i="1" u="sng" dirty="0" smtClean="0"/>
              <a:t>abstraction</a:t>
            </a:r>
            <a:r>
              <a:rPr lang="en-US" dirty="0" smtClean="0"/>
              <a:t> to separate:</a:t>
            </a:r>
          </a:p>
          <a:p>
            <a:pPr lvl="2"/>
            <a:r>
              <a:rPr lang="en-US" b="1" dirty="0" smtClean="0"/>
              <a:t>data science </a:t>
            </a:r>
            <a:r>
              <a:rPr lang="en-US" dirty="0" smtClean="0"/>
              <a:t>from </a:t>
            </a:r>
            <a:r>
              <a:rPr lang="en-US" b="1" dirty="0" smtClean="0"/>
              <a:t>data engineering</a:t>
            </a:r>
          </a:p>
          <a:p>
            <a:pPr lvl="2"/>
            <a:r>
              <a:rPr lang="en-US" b="1" dirty="0" smtClean="0"/>
              <a:t>data</a:t>
            </a:r>
            <a:r>
              <a:rPr lang="en-US" dirty="0" smtClean="0"/>
              <a:t> from </a:t>
            </a:r>
            <a:r>
              <a:rPr lang="en-US" b="1" dirty="0" smtClean="0"/>
              <a:t>algorithms</a:t>
            </a:r>
          </a:p>
          <a:p>
            <a:pPr lvl="2"/>
            <a:r>
              <a:rPr lang="en-US" b="1" dirty="0"/>
              <a:t>r</a:t>
            </a:r>
            <a:r>
              <a:rPr lang="en-US" b="1" dirty="0" smtClean="0"/>
              <a:t>esults</a:t>
            </a:r>
            <a:r>
              <a:rPr lang="en-US" dirty="0" smtClean="0"/>
              <a:t> from </a:t>
            </a:r>
            <a:r>
              <a:rPr lang="en-US" b="1" dirty="0" smtClean="0"/>
              <a:t>implementation</a:t>
            </a:r>
          </a:p>
          <a:p>
            <a:pPr lvl="2"/>
            <a:endParaRPr lang="en-US" dirty="0"/>
          </a:p>
          <a:p>
            <a:r>
              <a:rPr lang="en-US" i="1" u="sng" dirty="0" smtClean="0"/>
              <a:t>Reuse</a:t>
            </a:r>
            <a:r>
              <a:rPr lang="en-US" dirty="0" smtClean="0"/>
              <a:t> existing analysis algorithms in data driven applications.</a:t>
            </a:r>
          </a:p>
          <a:p>
            <a:endParaRPr lang="en-US" dirty="0"/>
          </a:p>
          <a:p>
            <a:r>
              <a:rPr lang="en-US" i="1" u="sng" dirty="0" smtClean="0">
                <a:solidFill>
                  <a:schemeClr val="accent1">
                    <a:lumMod val="75000"/>
                  </a:schemeClr>
                </a:solidFill>
              </a:rPr>
              <a:t>Build Time Series related Data Products faster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Time Series:</a:t>
            </a:r>
            <a:endParaRPr dirty="0"/>
          </a:p>
        </p:txBody>
      </p:sp>
      <p:sp>
        <p:nvSpPr>
          <p:cNvPr id="985" name="Shape 985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1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time series?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634415" y="1435100"/>
            <a:ext cx="11318362" cy="4762500"/>
          </a:xfrm>
        </p:spPr>
        <p:txBody>
          <a:bodyPr/>
          <a:lstStyle/>
          <a:p>
            <a:r>
              <a:rPr lang="en-US" i="1" dirty="0" smtClean="0"/>
              <a:t>y</a:t>
            </a:r>
            <a:r>
              <a:rPr lang="en-US" dirty="0" smtClean="0"/>
              <a:t>=f(</a:t>
            </a:r>
            <a:r>
              <a:rPr lang="en-US" i="1" dirty="0" smtClean="0"/>
              <a:t>x</a:t>
            </a:r>
            <a:r>
              <a:rPr lang="en-US" dirty="0" smtClean="0"/>
              <a:t>)  </a:t>
            </a:r>
            <a:r>
              <a:rPr lang="is-IS" dirty="0" smtClean="0"/>
              <a:t>… a function?</a:t>
            </a:r>
            <a:br>
              <a:rPr lang="is-IS" dirty="0" smtClean="0"/>
            </a:br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/>
              <a:t>x</a:t>
            </a:r>
            <a:r>
              <a:rPr lang="en-US" dirty="0" smtClean="0"/>
              <a:t> be time </a:t>
            </a:r>
            <a:r>
              <a:rPr lang="en-US" i="1" dirty="0" smtClean="0"/>
              <a:t>t</a:t>
            </a:r>
            <a:r>
              <a:rPr lang="en-US" dirty="0" smtClean="0"/>
              <a:t>: </a:t>
            </a:r>
            <a:r>
              <a:rPr lang="en-US" b="1" i="1" dirty="0" smtClean="0"/>
              <a:t>y</a:t>
            </a:r>
            <a:r>
              <a:rPr lang="en-US" b="1" dirty="0" smtClean="0"/>
              <a:t>=f(</a:t>
            </a:r>
            <a:r>
              <a:rPr lang="en-US" b="1" i="1" dirty="0" smtClean="0"/>
              <a:t>t</a:t>
            </a:r>
            <a:r>
              <a:rPr lang="en-US" b="1" dirty="0" smtClean="0"/>
              <a:t>)</a:t>
            </a:r>
          </a:p>
          <a:p>
            <a:pPr lvl="1"/>
            <a:endParaRPr lang="en-US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time series is simply a measure of some thing as a function of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time.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414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5475" y="4101353"/>
            <a:ext cx="8280984" cy="2096247"/>
          </a:xfrm>
          <a:prstGeom prst="rect">
            <a:avLst/>
          </a:prstGeom>
          <a:noFill/>
          <a:ln w="47625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time series?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634415" y="1435100"/>
            <a:ext cx="11318362" cy="4762500"/>
          </a:xfrm>
        </p:spPr>
        <p:txBody>
          <a:bodyPr/>
          <a:lstStyle/>
          <a:p>
            <a:r>
              <a:rPr lang="en-US" i="1" dirty="0" smtClean="0"/>
              <a:t>y</a:t>
            </a:r>
            <a:r>
              <a:rPr lang="en-US" dirty="0" smtClean="0"/>
              <a:t>=f(</a:t>
            </a:r>
            <a:r>
              <a:rPr lang="en-US" i="1" dirty="0" smtClean="0"/>
              <a:t>x</a:t>
            </a:r>
            <a:r>
              <a:rPr lang="en-US" dirty="0" smtClean="0"/>
              <a:t>)  </a:t>
            </a:r>
            <a:r>
              <a:rPr lang="is-IS" dirty="0" smtClean="0"/>
              <a:t>… a function?</a:t>
            </a:r>
            <a:br>
              <a:rPr lang="is-IS" dirty="0" smtClean="0"/>
            </a:br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/>
              <a:t>x</a:t>
            </a:r>
            <a:r>
              <a:rPr lang="en-US" dirty="0" smtClean="0"/>
              <a:t> be time </a:t>
            </a:r>
            <a:r>
              <a:rPr lang="en-US" i="1" dirty="0" smtClean="0"/>
              <a:t>t</a:t>
            </a:r>
            <a:r>
              <a:rPr lang="en-US" dirty="0" smtClean="0"/>
              <a:t>: </a:t>
            </a:r>
            <a:r>
              <a:rPr lang="en-US" b="1" i="1" dirty="0" smtClean="0"/>
              <a:t>y</a:t>
            </a:r>
            <a:r>
              <a:rPr lang="en-US" b="1" dirty="0" smtClean="0"/>
              <a:t>=f(</a:t>
            </a:r>
            <a:r>
              <a:rPr lang="en-US" b="1" i="1" dirty="0" smtClean="0"/>
              <a:t>t</a:t>
            </a:r>
            <a:r>
              <a:rPr lang="en-US" b="1" dirty="0" smtClean="0"/>
              <a:t>)</a:t>
            </a:r>
            <a:br>
              <a:rPr lang="en-US" b="1" dirty="0" smtClean="0"/>
            </a:br>
            <a:endParaRPr lang="en-US" b="1" dirty="0" smtClean="0"/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 time series is simply a measure of some thing as a function of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time.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What is </a:t>
            </a:r>
            <a:r>
              <a:rPr lang="en-US" b="1" i="1" dirty="0" smtClean="0"/>
              <a:t>t</a:t>
            </a:r>
            <a:r>
              <a:rPr lang="en-US" b="1" dirty="0" smtClean="0"/>
              <a:t>?</a:t>
            </a:r>
          </a:p>
          <a:p>
            <a:pPr lvl="1"/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Discrete (fixed points in time with </a:t>
            </a:r>
            <a:r>
              <a:rPr lang="en-US" i="1" dirty="0" smtClean="0"/>
              <a:t>constant distance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Unknown points in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Approaches for Time Based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Events =&gt; single event can be compared with an intent 	</a:t>
            </a:r>
          </a:p>
          <a:p>
            <a:pPr lvl="1"/>
            <a:r>
              <a:rPr lang="en-US" dirty="0" smtClean="0"/>
              <a:t>No history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Complex Even Processing</a:t>
            </a:r>
          </a:p>
          <a:p>
            <a:pPr lvl="1"/>
            <a:r>
              <a:rPr lang="en-US" dirty="0" smtClean="0"/>
              <a:t>A series of events</a:t>
            </a:r>
          </a:p>
          <a:p>
            <a:pPr lvl="1"/>
            <a:r>
              <a:rPr lang="en-US" dirty="0" smtClean="0"/>
              <a:t>Needs small amount of historical data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Continuous time series processing</a:t>
            </a:r>
          </a:p>
          <a:p>
            <a:pPr lvl="1"/>
            <a:r>
              <a:rPr lang="en-US" dirty="0" smtClean="0"/>
              <a:t>Equidistant measures</a:t>
            </a:r>
          </a:p>
          <a:p>
            <a:pPr lvl="1"/>
            <a:r>
              <a:rPr lang="en-US" dirty="0" smtClean="0"/>
              <a:t>Needs huge amount of historical data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500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Complex Events to Time Series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err="1"/>
              <a:t>Univariate</a:t>
            </a:r>
            <a:r>
              <a:rPr lang="en-US" dirty="0"/>
              <a:t>: </a:t>
            </a:r>
          </a:p>
          <a:p>
            <a:pPr lvl="2"/>
            <a:r>
              <a:rPr lang="en-US" sz="2000" dirty="0"/>
              <a:t>A series of events </a:t>
            </a:r>
            <a:r>
              <a:rPr lang="en-US" sz="2000" dirty="0" smtClean="0"/>
              <a:t>/ measurements</a:t>
            </a:r>
            <a:endParaRPr lang="en-US" sz="2000" dirty="0"/>
          </a:p>
          <a:p>
            <a:pPr lvl="2"/>
            <a:r>
              <a:rPr lang="en-US" sz="2000" dirty="0"/>
              <a:t>Limited by a time range</a:t>
            </a:r>
          </a:p>
          <a:p>
            <a:pPr lvl="3"/>
            <a:r>
              <a:rPr lang="en-US" sz="2000" dirty="0" smtClean="0"/>
              <a:t>CEP: A </a:t>
            </a:r>
            <a:r>
              <a:rPr lang="en-US" sz="2000" dirty="0"/>
              <a:t>known pattern </a:t>
            </a:r>
          </a:p>
          <a:p>
            <a:pPr lvl="3"/>
            <a:r>
              <a:rPr lang="en-US" sz="2000" dirty="0" smtClean="0"/>
              <a:t>TSA: A </a:t>
            </a:r>
            <a:r>
              <a:rPr lang="en-US" sz="2000" dirty="0"/>
              <a:t>known property such as:</a:t>
            </a:r>
          </a:p>
          <a:p>
            <a:pPr lvl="4"/>
            <a:r>
              <a:rPr lang="en-US" sz="2000" dirty="0"/>
              <a:t>average, volatility, or other parameters of the distribution of values </a:t>
            </a:r>
          </a:p>
          <a:p>
            <a:pPr lvl="4"/>
            <a:endParaRPr lang="en-US" sz="2000" dirty="0"/>
          </a:p>
          <a:p>
            <a:pPr lvl="1"/>
            <a:r>
              <a:rPr lang="en-US" dirty="0"/>
              <a:t>Multivariate:</a:t>
            </a:r>
          </a:p>
          <a:p>
            <a:pPr lvl="2"/>
            <a:r>
              <a:rPr lang="en-US" sz="2000" dirty="0" smtClean="0"/>
              <a:t>CEP: Co-occurrence </a:t>
            </a:r>
            <a:r>
              <a:rPr lang="en-US" sz="2000" dirty="0"/>
              <a:t>of events</a:t>
            </a:r>
          </a:p>
          <a:p>
            <a:pPr lvl="2"/>
            <a:r>
              <a:rPr lang="en-US" sz="2000" dirty="0" smtClean="0"/>
              <a:t>TSA: Correlation </a:t>
            </a:r>
            <a:r>
              <a:rPr lang="en-US" sz="2000" dirty="0"/>
              <a:t>measures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speaking?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379118" y="1435100"/>
            <a:ext cx="11304719" cy="453539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Mirko</a:t>
            </a:r>
            <a:r>
              <a:rPr lang="en-US" dirty="0" smtClean="0"/>
              <a:t> </a:t>
            </a:r>
            <a:r>
              <a:rPr lang="en-US" dirty="0" err="1" smtClean="0"/>
              <a:t>Kämpf</a:t>
            </a:r>
            <a:endParaRPr lang="en-US" dirty="0" smtClean="0"/>
          </a:p>
          <a:p>
            <a:pPr lvl="1"/>
            <a:r>
              <a:rPr lang="en-US" dirty="0" smtClean="0"/>
              <a:t>Solutions Architect, EMEA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Data Analysis Projects:</a:t>
            </a:r>
          </a:p>
          <a:p>
            <a:pPr lvl="2"/>
            <a:r>
              <a:rPr lang="en-US" sz="2000" i="1" dirty="0" err="1" smtClean="0"/>
              <a:t>Econodiagnostics</a:t>
            </a:r>
            <a:r>
              <a:rPr lang="en-US" sz="2000" dirty="0" smtClean="0"/>
              <a:t>: Relation between </a:t>
            </a:r>
            <a:r>
              <a:rPr lang="en-US" sz="2000" b="1" dirty="0" smtClean="0"/>
              <a:t>Social Media &amp; Economy</a:t>
            </a:r>
          </a:p>
          <a:p>
            <a:pPr lvl="2"/>
            <a:r>
              <a:rPr lang="en-US" sz="2000" dirty="0"/>
              <a:t>Analysis of </a:t>
            </a:r>
            <a:r>
              <a:rPr lang="en-US" sz="2000" b="1" dirty="0"/>
              <a:t>network growth </a:t>
            </a:r>
            <a:r>
              <a:rPr lang="en-US" sz="2000" b="1" dirty="0" smtClean="0"/>
              <a:t>processes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kamir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gephi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hadoop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-connector:      	store networks in Hadoop and plot layouts in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Gephi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useki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-cloud:					scale out the RDF meta(data)store		</a:t>
            </a:r>
          </a:p>
          <a:p>
            <a:pPr lvl="2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Hadoop.TS3:					simplify complex time series analysis processes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4" y="1502335"/>
            <a:ext cx="1860946" cy="186094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848165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/>
          </p:cNvSpPr>
          <p:nvPr>
            <p:ph type="body" sz="quarter" idx="1"/>
          </p:nvPr>
        </p:nvSpPr>
        <p:spPr>
          <a:xfrm>
            <a:off x="435703" y="4675698"/>
            <a:ext cx="8200297" cy="6244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—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I care </a:t>
            </a:r>
            <a:r>
              <a:rPr lang="de-DE" dirty="0" err="1" smtClean="0"/>
              <a:t>about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963" name="Shape 963"/>
          <p:cNvSpPr>
            <a:spLocks noGrp="1"/>
          </p:cNvSpPr>
          <p:nvPr>
            <p:ph type="title"/>
          </p:nvPr>
        </p:nvSpPr>
        <p:spPr>
          <a:xfrm>
            <a:off x="410301" y="726143"/>
            <a:ext cx="10858334" cy="39368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999" dirty="0"/>
              <a:t/>
            </a:r>
            <a:br>
              <a:rPr sz="3999" dirty="0"/>
            </a:br>
            <a:r>
              <a:rPr sz="3999" dirty="0"/>
              <a:t>“</a:t>
            </a:r>
            <a:r>
              <a:rPr lang="de-DE" sz="3999" dirty="0"/>
              <a:t>A 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a </a:t>
            </a:r>
            <a:r>
              <a:rPr lang="de-DE" sz="3999" dirty="0" err="1"/>
              <a:t>thing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</a:t>
            </a:r>
            <a:r>
              <a:rPr sz="3999" dirty="0"/>
              <a:t>.”</a:t>
            </a: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/>
              <a:t> </a:t>
            </a:r>
            <a:br>
              <a:rPr lang="de-DE" sz="3999" dirty="0"/>
            </a:b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/>
              <a:t>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things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time.</a:t>
            </a:r>
            <a:br>
              <a:rPr lang="de-DE" sz="3999" dirty="0"/>
            </a:b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/>
              <a:t/>
            </a:r>
            <a:br>
              <a:rPr lang="de-DE" sz="3999" dirty="0"/>
            </a:br>
            <a:endParaRPr sz="3999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/>
          </p:cNvSpPr>
          <p:nvPr>
            <p:ph type="body" sz="quarter" idx="1"/>
          </p:nvPr>
        </p:nvSpPr>
        <p:spPr>
          <a:xfrm>
            <a:off x="435703" y="4675698"/>
            <a:ext cx="8200297" cy="6244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—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I care </a:t>
            </a:r>
            <a:r>
              <a:rPr lang="de-DE" dirty="0" err="1" smtClean="0"/>
              <a:t>about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963" name="Shape 963"/>
          <p:cNvSpPr>
            <a:spLocks noGrp="1"/>
          </p:cNvSpPr>
          <p:nvPr>
            <p:ph type="title"/>
          </p:nvPr>
        </p:nvSpPr>
        <p:spPr>
          <a:xfrm>
            <a:off x="410301" y="726143"/>
            <a:ext cx="10858334" cy="39368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999" dirty="0"/>
              <a:t/>
            </a:r>
            <a:br>
              <a:rPr sz="3999" dirty="0"/>
            </a:br>
            <a:r>
              <a:rPr sz="3999" dirty="0"/>
              <a:t>“</a:t>
            </a:r>
            <a:r>
              <a:rPr lang="de-DE" sz="3999" dirty="0"/>
              <a:t>A 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a </a:t>
            </a:r>
            <a:r>
              <a:rPr lang="de-DE" sz="3999" dirty="0" err="1"/>
              <a:t>thing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</a:t>
            </a:r>
            <a:r>
              <a:rPr sz="3999" dirty="0"/>
              <a:t>.”</a:t>
            </a: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/>
              <a:t> </a:t>
            </a:r>
            <a:br>
              <a:rPr lang="de-DE" sz="3999" dirty="0"/>
            </a:b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/>
              <a:t>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things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time.</a:t>
            </a:r>
            <a:br>
              <a:rPr lang="de-DE" sz="3999" dirty="0"/>
            </a:b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 err="1"/>
              <a:t>Correlation</a:t>
            </a:r>
            <a:r>
              <a:rPr lang="de-DE" sz="3999" dirty="0"/>
              <a:t> </a:t>
            </a:r>
            <a:r>
              <a:rPr lang="de-DE" sz="3999" dirty="0" err="1"/>
              <a:t>networks</a:t>
            </a:r>
            <a:r>
              <a:rPr lang="de-DE" sz="3999" dirty="0"/>
              <a:t> </a:t>
            </a:r>
            <a:r>
              <a:rPr lang="de-DE" sz="3999" dirty="0" err="1"/>
              <a:t>are</a:t>
            </a:r>
            <a:r>
              <a:rPr lang="de-DE" sz="3999" dirty="0"/>
              <a:t> </a:t>
            </a:r>
            <a:r>
              <a:rPr lang="de-DE" sz="3999" dirty="0" err="1" smtClean="0"/>
              <a:t>derived</a:t>
            </a:r>
            <a:r>
              <a:rPr lang="de-DE" sz="3999" dirty="0" smtClean="0"/>
              <a:t> </a:t>
            </a:r>
            <a:r>
              <a:rPr lang="de-DE" sz="3999" dirty="0" err="1"/>
              <a:t>from</a:t>
            </a:r>
            <a:r>
              <a:rPr lang="de-DE" sz="3999" dirty="0"/>
              <a:t> time </a:t>
            </a:r>
            <a:r>
              <a:rPr lang="de-DE" sz="3999" dirty="0" err="1"/>
              <a:t>series</a:t>
            </a:r>
            <a:r>
              <a:rPr lang="de-DE" sz="3999" dirty="0"/>
              <a:t>. </a:t>
            </a:r>
            <a:r>
              <a:rPr lang="de-DE" sz="3999" dirty="0">
                <a:solidFill>
                  <a:srgbClr val="FFC000"/>
                </a:solidFill>
              </a:rPr>
              <a:t/>
            </a:r>
            <a:br>
              <a:rPr lang="de-DE" sz="3999" dirty="0">
                <a:solidFill>
                  <a:srgbClr val="FFC000"/>
                </a:solidFill>
              </a:rPr>
            </a:br>
            <a:endParaRPr sz="3999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08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/>
          </p:cNvSpPr>
          <p:nvPr>
            <p:ph type="body" sz="quarter" idx="1"/>
          </p:nvPr>
        </p:nvSpPr>
        <p:spPr>
          <a:xfrm>
            <a:off x="435703" y="4675698"/>
            <a:ext cx="8200297" cy="6244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—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I care </a:t>
            </a:r>
            <a:r>
              <a:rPr lang="de-DE" dirty="0" err="1" smtClean="0"/>
              <a:t>about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963" name="Shape 963"/>
          <p:cNvSpPr>
            <a:spLocks noGrp="1"/>
          </p:cNvSpPr>
          <p:nvPr>
            <p:ph type="title"/>
          </p:nvPr>
        </p:nvSpPr>
        <p:spPr>
          <a:xfrm>
            <a:off x="410301" y="726143"/>
            <a:ext cx="10858334" cy="39368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999" dirty="0"/>
              <a:t/>
            </a:r>
            <a:br>
              <a:rPr sz="3999" dirty="0"/>
            </a:br>
            <a:r>
              <a:rPr sz="3999" dirty="0"/>
              <a:t>“</a:t>
            </a:r>
            <a:r>
              <a:rPr lang="de-DE" sz="3999" dirty="0"/>
              <a:t>A 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a </a:t>
            </a:r>
            <a:r>
              <a:rPr lang="de-DE" sz="3999" dirty="0" err="1"/>
              <a:t>thing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</a:t>
            </a:r>
            <a:r>
              <a:rPr sz="3999" dirty="0"/>
              <a:t>.”</a:t>
            </a: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/>
              <a:t> </a:t>
            </a:r>
            <a:br>
              <a:rPr lang="de-DE" sz="3999" dirty="0"/>
            </a:b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/>
              <a:t>time </a:t>
            </a:r>
            <a:r>
              <a:rPr lang="de-DE" sz="3999" dirty="0" err="1"/>
              <a:t>series</a:t>
            </a:r>
            <a:r>
              <a:rPr lang="de-DE" sz="3999" dirty="0"/>
              <a:t> </a:t>
            </a:r>
            <a:r>
              <a:rPr lang="de-DE" sz="3999" dirty="0" err="1"/>
              <a:t>describes</a:t>
            </a:r>
            <a:r>
              <a:rPr lang="de-DE" sz="3999" dirty="0"/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many</a:t>
            </a:r>
            <a:r>
              <a:rPr lang="de-DE" sz="3999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999" dirty="0" err="1">
                <a:solidFill>
                  <a:schemeClr val="bg1">
                    <a:lumMod val="40000"/>
                    <a:lumOff val="60000"/>
                  </a:schemeClr>
                </a:solidFill>
              </a:rPr>
              <a:t>things</a:t>
            </a:r>
            <a:r>
              <a:rPr lang="de-DE" sz="3999" dirty="0"/>
              <a:t> </a:t>
            </a:r>
            <a:r>
              <a:rPr lang="de-DE" sz="3999" dirty="0" err="1"/>
              <a:t>over</a:t>
            </a:r>
            <a:r>
              <a:rPr lang="de-DE" sz="3999" dirty="0"/>
              <a:t> time.</a:t>
            </a:r>
            <a:br>
              <a:rPr lang="de-DE" sz="3999" dirty="0"/>
            </a:br>
            <a:r>
              <a:rPr lang="de-DE" sz="3999" dirty="0"/>
              <a:t/>
            </a:r>
            <a:br>
              <a:rPr lang="de-DE" sz="3999" dirty="0"/>
            </a:br>
            <a:r>
              <a:rPr lang="de-DE" sz="3999" dirty="0" err="1"/>
              <a:t>Correlation</a:t>
            </a:r>
            <a:r>
              <a:rPr lang="de-DE" sz="3999" dirty="0"/>
              <a:t> </a:t>
            </a:r>
            <a:r>
              <a:rPr lang="de-DE" sz="3999" dirty="0" err="1"/>
              <a:t>networks</a:t>
            </a:r>
            <a:r>
              <a:rPr lang="de-DE" sz="3999" dirty="0"/>
              <a:t> </a:t>
            </a:r>
            <a:r>
              <a:rPr lang="de-DE" sz="3999" dirty="0" err="1"/>
              <a:t>are</a:t>
            </a:r>
            <a:r>
              <a:rPr lang="de-DE" sz="3999" dirty="0"/>
              <a:t> </a:t>
            </a:r>
            <a:r>
              <a:rPr lang="de-DE" sz="3999" dirty="0" err="1" smtClean="0"/>
              <a:t>derived</a:t>
            </a:r>
            <a:r>
              <a:rPr lang="de-DE" sz="3999" dirty="0" smtClean="0"/>
              <a:t> </a:t>
            </a:r>
            <a:r>
              <a:rPr lang="de-DE" sz="3999" dirty="0" err="1"/>
              <a:t>from</a:t>
            </a:r>
            <a:r>
              <a:rPr lang="de-DE" sz="3999" dirty="0"/>
              <a:t> time </a:t>
            </a:r>
            <a:r>
              <a:rPr lang="de-DE" sz="3999" dirty="0" err="1"/>
              <a:t>series</a:t>
            </a:r>
            <a:r>
              <a:rPr lang="de-DE" sz="3999" dirty="0"/>
              <a:t>. </a:t>
            </a:r>
            <a:r>
              <a:rPr lang="de-DE" sz="3999" dirty="0" err="1">
                <a:solidFill>
                  <a:srgbClr val="FFC000"/>
                </a:solidFill>
              </a:rPr>
              <a:t>Correlation</a:t>
            </a:r>
            <a:r>
              <a:rPr lang="de-DE" sz="3999" dirty="0">
                <a:solidFill>
                  <a:srgbClr val="FFC000"/>
                </a:solidFill>
              </a:rPr>
              <a:t> </a:t>
            </a:r>
            <a:r>
              <a:rPr lang="de-DE" sz="3999" dirty="0" err="1">
                <a:solidFill>
                  <a:srgbClr val="FFC000"/>
                </a:solidFill>
              </a:rPr>
              <a:t>networks</a:t>
            </a:r>
            <a:r>
              <a:rPr lang="de-DE" sz="3999" dirty="0">
                <a:solidFill>
                  <a:srgbClr val="FFC000"/>
                </a:solidFill>
              </a:rPr>
              <a:t> </a:t>
            </a:r>
            <a:r>
              <a:rPr lang="de-DE" sz="3999" dirty="0" err="1">
                <a:solidFill>
                  <a:srgbClr val="FFC000"/>
                </a:solidFill>
              </a:rPr>
              <a:t>describe</a:t>
            </a:r>
            <a:r>
              <a:rPr lang="de-DE" sz="3999" dirty="0">
                <a:solidFill>
                  <a:srgbClr val="FFC000"/>
                </a:solidFill>
              </a:rPr>
              <a:t> </a:t>
            </a:r>
            <a:r>
              <a:rPr lang="de-DE" sz="3999" dirty="0" err="1">
                <a:solidFill>
                  <a:srgbClr val="FFC000"/>
                </a:solidFill>
              </a:rPr>
              <a:t>systems</a:t>
            </a:r>
            <a:r>
              <a:rPr lang="de-DE" sz="3999" dirty="0">
                <a:solidFill>
                  <a:srgbClr val="FFC000"/>
                </a:solidFill>
              </a:rPr>
              <a:t>.</a:t>
            </a:r>
            <a:endParaRPr sz="3999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48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Time Series:</a:t>
            </a:r>
            <a:endParaRPr dirty="0"/>
          </a:p>
        </p:txBody>
      </p:sp>
      <p:sp>
        <p:nvSpPr>
          <p:cNvPr id="985" name="Shape 985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in multiple </a:t>
            </a:r>
            <a:r>
              <a:rPr lang="de-DE" dirty="0" err="1" smtClean="0"/>
              <a:t>flavors</a:t>
            </a:r>
            <a:r>
              <a:rPr lang="de-DE" dirty="0" smtClean="0"/>
              <a:t> ...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10301" y="322729"/>
            <a:ext cx="10702198" cy="4849952"/>
          </a:xfrm>
        </p:spPr>
        <p:txBody>
          <a:bodyPr/>
          <a:lstStyle/>
          <a:p>
            <a:r>
              <a:rPr lang="en-US" b="1" dirty="0" smtClean="0"/>
              <a:t>Typical Time Series</a:t>
            </a:r>
            <a:br>
              <a:rPr lang="en-US" b="1" dirty="0" smtClean="0"/>
            </a:br>
            <a:r>
              <a:rPr lang="en-US" sz="4000" dirty="0" smtClean="0"/>
              <a:t>(</a:t>
            </a:r>
            <a:r>
              <a:rPr lang="en-US" sz="4000" dirty="0" err="1" smtClean="0"/>
              <a:t>a,c,e</a:t>
            </a:r>
            <a:r>
              <a:rPr lang="en-US" sz="4000" dirty="0" smtClean="0"/>
              <a:t>) continuous time  (</a:t>
            </a:r>
            <a:r>
              <a:rPr lang="en-US" sz="4000" dirty="0" err="1" smtClean="0"/>
              <a:t>b,d,f</a:t>
            </a:r>
            <a:r>
              <a:rPr lang="en-US" sz="4000" dirty="0" smtClean="0"/>
              <a:t>) spontaneous events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425" t="12214" r="623" b="25755"/>
          <a:stretch/>
        </p:blipFill>
        <p:spPr>
          <a:xfrm>
            <a:off x="470648" y="1466698"/>
            <a:ext cx="9738728" cy="47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Transformations:</a:t>
            </a:r>
            <a:r>
              <a:rPr lang="en-US" dirty="0" smtClean="0"/>
              <a:t>   TS &gt; ETS &gt; TS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07" y="2330076"/>
            <a:ext cx="5112871" cy="256941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039"/>
            <a:ext cx="6118412" cy="44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Networks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dirty="0"/>
          </a:p>
        </p:txBody>
      </p:sp>
      <p:sp>
        <p:nvSpPr>
          <p:cNvPr id="985" name="Shape 985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	(a) </a:t>
            </a: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(b)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841500"/>
            <a:ext cx="10045701" cy="3175000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"/>
          </p:nvPr>
        </p:nvSpPr>
        <p:spPr>
          <a:xfrm>
            <a:off x="973585" y="5179917"/>
            <a:ext cx="9326862" cy="1678083"/>
          </a:xfrm>
        </p:spPr>
        <p:txBody>
          <a:bodyPr/>
          <a:lstStyle/>
          <a:p>
            <a:r>
              <a:rPr lang="en-US" b="1" dirty="0" smtClean="0"/>
              <a:t>Visualization of topological structure.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Figures are based on term-vectors, stored in a </a:t>
            </a:r>
            <a:r>
              <a:rPr lang="en-US" dirty="0" err="1" smtClean="0"/>
              <a:t>Lucene</a:t>
            </a:r>
            <a:r>
              <a:rPr lang="en-US" dirty="0" smtClean="0"/>
              <a:t> Index.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10301" y="322729"/>
            <a:ext cx="10702198" cy="4849952"/>
          </a:xfrm>
        </p:spPr>
        <p:txBody>
          <a:bodyPr/>
          <a:lstStyle/>
          <a:p>
            <a:r>
              <a:rPr lang="en-US" b="1" dirty="0" smtClean="0"/>
              <a:t>Inspection of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topological </a:t>
            </a:r>
            <a:r>
              <a:rPr lang="en-US" b="1" dirty="0" smtClean="0"/>
              <a:t>system properties: </a:t>
            </a:r>
            <a:br>
              <a:rPr lang="en-US" b="1" dirty="0" smtClean="0"/>
            </a:br>
            <a:r>
              <a:rPr lang="en-US" dirty="0" smtClean="0"/>
              <a:t>data quality screening (1)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84" y="4377016"/>
            <a:ext cx="5626102" cy="1778161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Inspection of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static</a:t>
            </a:r>
            <a:r>
              <a:rPr lang="en-US" b="1" dirty="0" smtClean="0"/>
              <a:t> system properties: </a:t>
            </a:r>
            <a:br>
              <a:rPr lang="en-US" b="1" dirty="0" smtClean="0"/>
            </a:br>
            <a:r>
              <a:rPr lang="en-US" dirty="0" smtClean="0"/>
              <a:t>data quality screening (1)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Network nodes are articles (represented as term-vectors).</a:t>
            </a:r>
            <a:br>
              <a:rPr lang="en-US" dirty="0" smtClean="0"/>
            </a:br>
            <a:r>
              <a:rPr lang="en-US" dirty="0" smtClean="0"/>
              <a:t>One term-vector per article: </a:t>
            </a:r>
            <a:br>
              <a:rPr lang="en-US" dirty="0" smtClean="0"/>
            </a:br>
            <a:r>
              <a:rPr lang="is-IS" dirty="0" smtClean="0"/>
              <a:t>… </a:t>
            </a:r>
            <a:r>
              <a:rPr lang="en-US" dirty="0" smtClean="0"/>
              <a:t>stored in a </a:t>
            </a:r>
            <a:r>
              <a:rPr lang="en-US" dirty="0" err="1" smtClean="0"/>
              <a:t>Lucene</a:t>
            </a:r>
            <a:r>
              <a:rPr lang="en-US" dirty="0" smtClean="0"/>
              <a:t> index.</a:t>
            </a:r>
          </a:p>
          <a:p>
            <a:r>
              <a:rPr lang="is-IS" dirty="0" smtClean="0"/>
              <a:t>Links are given by pairwise distance: </a:t>
            </a:r>
            <a:r>
              <a:rPr lang="is-IS" i="1" dirty="0" smtClean="0"/>
              <a:t>cosine-similarity</a:t>
            </a:r>
            <a:r>
              <a:rPr lang="is-IS" dirty="0" smtClean="0"/>
              <a:t>. </a:t>
            </a:r>
          </a:p>
          <a:p>
            <a:r>
              <a:rPr lang="is-IS" dirty="0" smtClean="0"/>
              <a:t>Gephi toolkit provides Force directed layout.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"/>
          </p:nvPr>
        </p:nvSpPr>
        <p:spPr>
          <a:xfrm>
            <a:off x="8248445" y="1804706"/>
            <a:ext cx="7336696" cy="1678083"/>
          </a:xfrm>
        </p:spPr>
        <p:txBody>
          <a:bodyPr/>
          <a:lstStyle/>
          <a:p>
            <a:r>
              <a:rPr lang="en-US" dirty="0" smtClean="0"/>
              <a:t>Visualization of the context</a:t>
            </a:r>
          </a:p>
          <a:p>
            <a:endParaRPr lang="en-US" dirty="0"/>
          </a:p>
          <a:p>
            <a:r>
              <a:rPr lang="en-US" dirty="0" smtClean="0"/>
              <a:t>Comparison of subsystems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10301" y="322729"/>
            <a:ext cx="10702198" cy="4849952"/>
          </a:xfrm>
        </p:spPr>
        <p:txBody>
          <a:bodyPr/>
          <a:lstStyle/>
          <a:p>
            <a:r>
              <a:rPr lang="en-US" b="1" dirty="0" smtClean="0"/>
              <a:t>Inspection of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dynamic</a:t>
            </a:r>
            <a:r>
              <a:rPr lang="en-US" b="1" dirty="0" smtClean="0"/>
              <a:t> system properties: </a:t>
            </a:r>
            <a:br>
              <a:rPr lang="en-US" b="1" dirty="0" smtClean="0"/>
            </a:br>
            <a:r>
              <a:rPr lang="en-US" dirty="0" smtClean="0"/>
              <a:t>data quality screening (2)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4048" t="13003" r="1490" b="7074"/>
          <a:stretch/>
        </p:blipFill>
        <p:spPr>
          <a:xfrm>
            <a:off x="410301" y="1496180"/>
            <a:ext cx="7512280" cy="48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body" sz="quarter" idx="1"/>
          </p:nvPr>
        </p:nvSpPr>
        <p:spPr>
          <a:xfrm>
            <a:off x="435705" y="1922929"/>
            <a:ext cx="7336696" cy="4935071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>
                <a:solidFill>
                  <a:schemeClr val="accent5"/>
                </a:solidFill>
              </a:rPr>
              <a:t>Recap</a:t>
            </a:r>
            <a:r>
              <a:rPr lang="de-DE" b="1" dirty="0" smtClean="0">
                <a:solidFill>
                  <a:schemeClr val="accent5"/>
                </a:solidFill>
              </a:rPr>
              <a:t>: </a:t>
            </a:r>
            <a:br>
              <a:rPr lang="de-DE" b="1" dirty="0" smtClean="0">
                <a:solidFill>
                  <a:schemeClr val="accent5"/>
                </a:solidFill>
              </a:rPr>
            </a:br>
            <a:r>
              <a:rPr lang="de-DE" b="1" dirty="0" smtClean="0">
                <a:solidFill>
                  <a:schemeClr val="accent5"/>
                </a:solidFill>
              </a:rPr>
              <a:t>	</a:t>
            </a:r>
            <a:r>
              <a:rPr i="1" dirty="0" smtClean="0">
                <a:solidFill>
                  <a:schemeClr val="accent5"/>
                </a:solidFill>
              </a:rPr>
              <a:t>The </a:t>
            </a:r>
            <a:r>
              <a:rPr i="1" dirty="0">
                <a:solidFill>
                  <a:schemeClr val="accent5"/>
                </a:solidFill>
              </a:rPr>
              <a:t>Data Science Process (DSP)</a:t>
            </a:r>
            <a:br>
              <a:rPr i="1" dirty="0">
                <a:solidFill>
                  <a:schemeClr val="accent5"/>
                </a:solidFill>
              </a:rPr>
            </a:br>
            <a:r>
              <a:rPr lang="de-DE" i="1" dirty="0" smtClean="0">
                <a:solidFill>
                  <a:schemeClr val="accent5"/>
                </a:solidFill>
              </a:rPr>
              <a:t>	Time Series: </a:t>
            </a:r>
            <a:r>
              <a:rPr lang="de-DE" i="1" dirty="0" err="1" smtClean="0">
                <a:solidFill>
                  <a:schemeClr val="accent5"/>
                </a:solidFill>
              </a:rPr>
              <a:t>What</a:t>
            </a:r>
            <a:r>
              <a:rPr lang="de-DE" i="1" dirty="0" smtClean="0">
                <a:solidFill>
                  <a:schemeClr val="accent5"/>
                </a:solidFill>
              </a:rPr>
              <a:t>, </a:t>
            </a:r>
            <a:r>
              <a:rPr lang="de-DE" i="1" dirty="0" err="1" smtClean="0">
                <a:solidFill>
                  <a:schemeClr val="accent5"/>
                </a:solidFill>
              </a:rPr>
              <a:t>Why</a:t>
            </a:r>
            <a:r>
              <a:rPr lang="de-DE" i="1" dirty="0" smtClean="0">
                <a:solidFill>
                  <a:schemeClr val="accent5"/>
                </a:solidFill>
              </a:rPr>
              <a:t>, </a:t>
            </a:r>
            <a:r>
              <a:rPr lang="de-DE" i="1" dirty="0" err="1" smtClean="0">
                <a:solidFill>
                  <a:schemeClr val="accent5"/>
                </a:solidFill>
              </a:rPr>
              <a:t>How</a:t>
            </a:r>
            <a:r>
              <a:rPr lang="de-DE" i="1" dirty="0" smtClean="0">
                <a:solidFill>
                  <a:schemeClr val="accent5"/>
                </a:solidFill>
              </a:rPr>
              <a:t>?</a:t>
            </a:r>
            <a:endParaRPr i="1" dirty="0">
              <a:solidFill>
                <a:schemeClr val="accent5"/>
              </a:solidFill>
            </a:endParaRPr>
          </a:p>
          <a:p>
            <a:r>
              <a:rPr lang="de-DE" dirty="0">
                <a:solidFill>
                  <a:schemeClr val="accent5"/>
                </a:solidFill>
              </a:rPr>
              <a:t>	</a:t>
            </a:r>
            <a:r>
              <a:rPr lang="de-DE" i="1" dirty="0" err="1" smtClean="0">
                <a:solidFill>
                  <a:schemeClr val="accent5"/>
                </a:solidFill>
              </a:rPr>
              <a:t>What</a:t>
            </a:r>
            <a:r>
              <a:rPr lang="de-DE" i="1" dirty="0" smtClean="0">
                <a:solidFill>
                  <a:schemeClr val="accent5"/>
                </a:solidFill>
              </a:rPr>
              <a:t> </a:t>
            </a:r>
            <a:r>
              <a:rPr lang="de-DE" i="1" dirty="0" err="1" smtClean="0">
                <a:solidFill>
                  <a:schemeClr val="accent5"/>
                </a:solidFill>
              </a:rPr>
              <a:t>are</a:t>
            </a:r>
            <a:r>
              <a:rPr lang="de-DE" i="1" dirty="0" smtClean="0">
                <a:solidFill>
                  <a:schemeClr val="accent5"/>
                </a:solidFill>
              </a:rPr>
              <a:t> </a:t>
            </a:r>
            <a:r>
              <a:rPr lang="de-DE" i="1" dirty="0" err="1" smtClean="0">
                <a:solidFill>
                  <a:schemeClr val="accent5"/>
                </a:solidFill>
              </a:rPr>
              <a:t>Similarity</a:t>
            </a:r>
            <a:r>
              <a:rPr lang="de-DE" i="1" dirty="0" smtClean="0">
                <a:solidFill>
                  <a:schemeClr val="accent5"/>
                </a:solidFill>
              </a:rPr>
              <a:t> Graphs?</a:t>
            </a:r>
            <a:endParaRPr lang="de-DE" i="1" dirty="0">
              <a:solidFill>
                <a:schemeClr val="accent5"/>
              </a:solidFill>
            </a:endParaRPr>
          </a:p>
          <a:p>
            <a:r>
              <a:rPr lang="de-DE" dirty="0" err="1">
                <a:solidFill>
                  <a:schemeClr val="accent5"/>
                </a:solidFill>
              </a:rPr>
              <a:t>Applications</a:t>
            </a:r>
            <a:r>
              <a:rPr lang="de-DE" dirty="0">
                <a:solidFill>
                  <a:schemeClr val="accent5"/>
                </a:solidFill>
              </a:rPr>
              <a:t> </a:t>
            </a:r>
            <a:r>
              <a:rPr lang="de-DE" dirty="0" err="1">
                <a:solidFill>
                  <a:schemeClr val="accent5"/>
                </a:solidFill>
              </a:rPr>
              <a:t>of</a:t>
            </a:r>
            <a:r>
              <a:rPr lang="de-DE" dirty="0">
                <a:solidFill>
                  <a:schemeClr val="accent5"/>
                </a:solidFill>
              </a:rPr>
              <a:t> TSA</a:t>
            </a:r>
          </a:p>
          <a:p>
            <a:r>
              <a:rPr lang="de-DE" dirty="0" err="1" smtClean="0">
                <a:solidFill>
                  <a:schemeClr val="accent5"/>
                </a:solidFill>
              </a:rPr>
              <a:t>Hadoop.TS</a:t>
            </a:r>
            <a:r>
              <a:rPr lang="de-DE" dirty="0" smtClean="0">
                <a:solidFill>
                  <a:schemeClr val="accent5"/>
                </a:solidFill>
              </a:rPr>
              <a:t> </a:t>
            </a:r>
            <a:r>
              <a:rPr lang="de-DE" dirty="0" err="1" smtClean="0">
                <a:solidFill>
                  <a:schemeClr val="accent5"/>
                </a:solidFill>
              </a:rPr>
              <a:t>and</a:t>
            </a:r>
            <a:r>
              <a:rPr lang="de-DE" dirty="0" smtClean="0">
                <a:solidFill>
                  <a:schemeClr val="accent5"/>
                </a:solidFill>
              </a:rPr>
              <a:t> HDGS</a:t>
            </a:r>
            <a:endParaRPr lang="de-DE" dirty="0">
              <a:solidFill>
                <a:schemeClr val="accent5"/>
              </a:solidFill>
            </a:endParaRPr>
          </a:p>
          <a:p>
            <a:r>
              <a:rPr lang="de-DE" dirty="0" smtClean="0">
                <a:solidFill>
                  <a:schemeClr val="accent5"/>
                </a:solidFill>
              </a:rPr>
              <a:t>HDGS: </a:t>
            </a:r>
            <a:r>
              <a:rPr lang="de-DE" dirty="0" err="1" smtClean="0">
                <a:solidFill>
                  <a:schemeClr val="accent5"/>
                </a:solidFill>
              </a:rPr>
              <a:t>History</a:t>
            </a:r>
            <a:r>
              <a:rPr lang="de-DE" dirty="0" smtClean="0">
                <a:solidFill>
                  <a:schemeClr val="accent5"/>
                </a:solidFill>
              </a:rPr>
              <a:t> </a:t>
            </a:r>
            <a:r>
              <a:rPr lang="de-DE" smtClean="0">
                <a:solidFill>
                  <a:schemeClr val="accent5"/>
                </a:solidFill>
              </a:rPr>
              <a:t>&amp; High Level Architecture</a:t>
            </a:r>
            <a:endParaRPr lang="de-DE" dirty="0" smtClean="0">
              <a:solidFill>
                <a:schemeClr val="accent5"/>
              </a:solidFill>
            </a:endParaRPr>
          </a:p>
          <a:p>
            <a:r>
              <a:rPr lang="de-DE" dirty="0" smtClean="0">
                <a:solidFill>
                  <a:schemeClr val="accent5"/>
                </a:solidFill>
              </a:rPr>
              <a:t>Outlook</a:t>
            </a:r>
            <a:endParaRPr lang="de-DE" dirty="0">
              <a:solidFill>
                <a:schemeClr val="accent5"/>
              </a:solidFill>
            </a:endParaRPr>
          </a:p>
        </p:txBody>
      </p:sp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xfrm>
            <a:off x="410302" y="986734"/>
            <a:ext cx="7362099" cy="936195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736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Motivation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Hadoop.TS</a:t>
            </a:r>
            <a:r>
              <a:rPr lang="de-DE" dirty="0" smtClean="0"/>
              <a:t> &amp; HDGS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8" name="Shape 998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>
                <a:solidFill>
                  <a:schemeClr val="accent5"/>
                </a:solidFill>
              </a:rPr>
              <a:t>Overview</a:t>
            </a:r>
            <a:r>
              <a:rPr lang="de-DE" dirty="0">
                <a:solidFill>
                  <a:schemeClr val="accent5"/>
                </a:solidFill>
              </a:rPr>
              <a:t> &amp; </a:t>
            </a:r>
            <a:r>
              <a:rPr lang="de-DE" dirty="0" err="1">
                <a:solidFill>
                  <a:schemeClr val="accent5"/>
                </a:solidFill>
              </a:rPr>
              <a:t>Concepts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2121" t="11855" r="2830" b="12428"/>
          <a:stretch/>
        </p:blipFill>
        <p:spPr>
          <a:xfrm>
            <a:off x="645464" y="1075765"/>
            <a:ext cx="8686800" cy="532503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Study properties per time series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301" y="986733"/>
            <a:ext cx="9325369" cy="4185948"/>
          </a:xfrm>
        </p:spPr>
        <p:txBody>
          <a:bodyPr/>
          <a:lstStyle/>
          <a:p>
            <a:r>
              <a:rPr lang="en-US" dirty="0" err="1" smtClean="0"/>
              <a:t>Uni-Variate</a:t>
            </a:r>
            <a:r>
              <a:rPr lang="en-US" dirty="0" smtClean="0"/>
              <a:t> Time Series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39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362"/>
            <a:ext cx="7422775" cy="5118822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Distribution</a:t>
            </a:r>
            <a:r>
              <a:rPr lang="en-US" dirty="0" smtClean="0"/>
              <a:t> of values (PDF) …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7793441" y="2608444"/>
            <a:ext cx="3506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Warning: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Correlations are 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not visible in probability 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distribution chart!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Long-Term-Correlations: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79118" y="1803400"/>
            <a:ext cx="6613353" cy="4432300"/>
          </a:xfrm>
        </p:spPr>
        <p:txBody>
          <a:bodyPr/>
          <a:lstStyle/>
          <a:p>
            <a:r>
              <a:rPr lang="en-US" smtClean="0"/>
              <a:t>P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4" y="1035424"/>
            <a:ext cx="6431389" cy="520027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rot="16200000">
            <a:off x="-16382" y="4706470"/>
            <a:ext cx="11295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    PDF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497606" y="3079091"/>
            <a:ext cx="303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Warning: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Correlations </a:t>
            </a:r>
            <a:b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cause non 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</a:rPr>
              <a:t>stationarity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</a:t>
            </a:r>
            <a:r>
              <a:rPr lang="en-US" b="1" dirty="0" smtClean="0"/>
              <a:t>Long Term Correlation </a:t>
            </a:r>
            <a:r>
              <a:rPr lang="en-US" dirty="0" smtClean="0"/>
              <a:t>in Time Series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-736990" y="5393764"/>
            <a:ext cx="12301461" cy="44323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             </a:t>
            </a:r>
            <a:r>
              <a:rPr lang="en-US" sz="2000" dirty="0" err="1"/>
              <a:t>Detrended</a:t>
            </a:r>
            <a:r>
              <a:rPr lang="en-US" sz="2000" dirty="0"/>
              <a:t> Fluctuation Analysis					                 Return Interval Statistics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t="12115"/>
          <a:stretch/>
        </p:blipFill>
        <p:spPr>
          <a:xfrm>
            <a:off x="8867" y="1468031"/>
            <a:ext cx="12179300" cy="40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Time Series Properties: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a time series stationary? </a:t>
            </a:r>
          </a:p>
          <a:p>
            <a:r>
              <a:rPr lang="en-US" dirty="0" smtClean="0"/>
              <a:t>Peak detection</a:t>
            </a:r>
          </a:p>
          <a:p>
            <a:r>
              <a:rPr lang="en-US" dirty="0" smtClean="0"/>
              <a:t>Find frequency patterns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72207" y="3793565"/>
            <a:ext cx="5553635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Images:</a:t>
            </a:r>
            <a:br>
              <a:rPr lang="en-US" b="1" dirty="0" smtClean="0"/>
            </a:br>
            <a:r>
              <a:rPr lang="en-US" dirty="0" smtClean="0"/>
              <a:t>- pixel lines and rows can be handled like time series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Sound files: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sound analysis and signal analysis are common in engineering and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Time Series Properties: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Time Series Models:</a:t>
            </a:r>
          </a:p>
          <a:p>
            <a:pPr lvl="1"/>
            <a:r>
              <a:rPr lang="en-US" dirty="0"/>
              <a:t>Auto-Regressive </a:t>
            </a:r>
            <a:r>
              <a:rPr lang="en-US" dirty="0" smtClean="0"/>
              <a:t>(AR)</a:t>
            </a:r>
          </a:p>
          <a:p>
            <a:pPr lvl="1"/>
            <a:r>
              <a:rPr lang="en-US" dirty="0" smtClean="0"/>
              <a:t>Moving average (MA)</a:t>
            </a:r>
          </a:p>
          <a:p>
            <a:pPr lvl="1"/>
            <a:r>
              <a:rPr lang="en-US" i="1" dirty="0" smtClean="0"/>
              <a:t>Combined: </a:t>
            </a:r>
            <a:r>
              <a:rPr lang="en-US" dirty="0" smtClean="0"/>
              <a:t>ARMA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Extended: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ARMA+TOPOLOGICAL INFORMATION (work in progress)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141149" y="5084484"/>
            <a:ext cx="555363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to get this structural information?</a:t>
            </a:r>
            <a:br>
              <a:rPr lang="en-US" b="1" dirty="0" smtClean="0"/>
            </a:br>
            <a:r>
              <a:rPr lang="en-US" dirty="0" smtClean="0"/>
              <a:t>&gt;&gt;&gt; see next part: Multivariate TSA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Information, derived from time series pairs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302" y="986733"/>
            <a:ext cx="9258134" cy="4185948"/>
          </a:xfrm>
        </p:spPr>
        <p:txBody>
          <a:bodyPr/>
          <a:lstStyle/>
          <a:p>
            <a:r>
              <a:rPr lang="en-US" dirty="0" smtClean="0"/>
              <a:t>Multi-</a:t>
            </a:r>
            <a:r>
              <a:rPr lang="en-US" dirty="0" err="1" smtClean="0"/>
              <a:t>Variate</a:t>
            </a:r>
            <a:r>
              <a:rPr lang="en-US" dirty="0" smtClean="0"/>
              <a:t> Time Series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27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77" y="655170"/>
            <a:ext cx="4394200" cy="41021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071538" y="0"/>
            <a:ext cx="610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imgs.xkcd.com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/comics/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compass_and_straightedge.png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Time Series </a:t>
            </a:r>
            <a:r>
              <a:rPr lang="en-US" dirty="0" smtClean="0"/>
              <a:t>Analysis on Hadoop: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8175813" y="1435100"/>
            <a:ext cx="3508024" cy="4762501"/>
          </a:xfrm>
        </p:spPr>
        <p:txBody>
          <a:bodyPr/>
          <a:lstStyle/>
          <a:p>
            <a:r>
              <a:rPr lang="en-US" b="1" dirty="0" smtClean="0"/>
              <a:t>Data Driven Business:</a:t>
            </a:r>
            <a:endParaRPr lang="en-US" b="1" dirty="0"/>
          </a:p>
          <a:p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i="1" u="sng" dirty="0" smtClean="0">
                <a:solidFill>
                  <a:srgbClr val="00B050"/>
                </a:solidFill>
              </a:rPr>
              <a:t>Domain Knowledge</a:t>
            </a:r>
            <a:r>
              <a:rPr lang="en-US" dirty="0" smtClean="0">
                <a:solidFill>
                  <a:srgbClr val="00B050"/>
                </a:solidFill>
              </a:rPr>
              <a:t>,</a:t>
            </a: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Science,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 Engineering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Efficient Operations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40FF"/>
                </a:solidFill>
              </a:rPr>
              <a:t>Security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4" b="7021"/>
          <a:stretch/>
        </p:blipFill>
        <p:spPr>
          <a:xfrm>
            <a:off x="188259" y="941295"/>
            <a:ext cx="8236467" cy="532503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2084297" y="2474259"/>
            <a:ext cx="1922928" cy="6467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1" dirty="0">
                <a:solidFill>
                  <a:srgbClr val="00B050"/>
                </a:solidFill>
              </a:rPr>
              <a:t>Intuition</a:t>
            </a:r>
            <a:br>
              <a:rPr lang="en-US" sz="1201" dirty="0">
                <a:solidFill>
                  <a:srgbClr val="00B050"/>
                </a:solidFill>
              </a:rPr>
            </a:br>
            <a:r>
              <a:rPr lang="en-US" sz="1201" dirty="0">
                <a:solidFill>
                  <a:srgbClr val="00B050"/>
                </a:solidFill>
              </a:rPr>
              <a:t>Algorithms </a:t>
            </a:r>
            <a:br>
              <a:rPr lang="en-US" sz="1201" dirty="0">
                <a:solidFill>
                  <a:srgbClr val="00B050"/>
                </a:solidFill>
              </a:rPr>
            </a:br>
            <a:r>
              <a:rPr lang="en-US" sz="1201" dirty="0">
                <a:solidFill>
                  <a:srgbClr val="00B050"/>
                </a:solidFill>
              </a:rPr>
              <a:t>Interpretation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585884" y="5517776"/>
            <a:ext cx="1138518" cy="6467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1" dirty="0">
                <a:solidFill>
                  <a:schemeClr val="accent3">
                    <a:lumMod val="75000"/>
                  </a:schemeClr>
                </a:solidFill>
              </a:rPr>
              <a:t>ETL, Workflows</a:t>
            </a:r>
            <a:br>
              <a:rPr lang="en-US" sz="120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201" dirty="0">
                <a:solidFill>
                  <a:schemeClr val="accent3">
                    <a:lumMod val="75000"/>
                  </a:schemeClr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959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73507" y="5014119"/>
            <a:ext cx="11304720" cy="792162"/>
          </a:xfrm>
        </p:spPr>
        <p:txBody>
          <a:bodyPr/>
          <a:lstStyle/>
          <a:p>
            <a:r>
              <a:rPr lang="en-US" dirty="0" smtClean="0"/>
              <a:t>But: </a:t>
            </a:r>
            <a:r>
              <a:rPr lang="en-US" b="1" dirty="0" smtClean="0"/>
              <a:t>Multivariate TSA </a:t>
            </a:r>
            <a:r>
              <a:rPr lang="en-US" dirty="0" smtClean="0"/>
              <a:t>allows you 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b="1" i="1" dirty="0" smtClean="0"/>
              <a:t>reconstruct networks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77" y="655170"/>
            <a:ext cx="4394200" cy="41021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071538" y="0"/>
            <a:ext cx="610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imgs.xkcd.com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/comics/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compass_and_straightedge.png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Reconstruction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Content Networks:</a:t>
            </a:r>
          </a:p>
          <a:p>
            <a:pPr lvl="1"/>
            <a:r>
              <a:rPr lang="en-US" sz="2000" dirty="0" smtClean="0"/>
              <a:t>Cosine-Similarity</a:t>
            </a:r>
          </a:p>
          <a:p>
            <a:endParaRPr lang="en-US" dirty="0" smtClean="0"/>
          </a:p>
          <a:p>
            <a:r>
              <a:rPr lang="en-US" b="1" dirty="0" smtClean="0"/>
              <a:t>Functional Network:</a:t>
            </a:r>
          </a:p>
          <a:p>
            <a:pPr lvl="1"/>
            <a:r>
              <a:rPr lang="en-US" sz="2000" dirty="0" smtClean="0"/>
              <a:t>Cross-Correlation</a:t>
            </a:r>
          </a:p>
          <a:p>
            <a:pPr lvl="1"/>
            <a:r>
              <a:rPr lang="en-US" sz="2000" dirty="0" smtClean="0"/>
              <a:t>Event-Synchronization</a:t>
            </a:r>
            <a:endParaRPr lang="en-US" sz="2000" b="1" dirty="0" smtClean="0"/>
          </a:p>
          <a:p>
            <a:endParaRPr lang="en-US" dirty="0" smtClean="0"/>
          </a:p>
          <a:p>
            <a:r>
              <a:rPr lang="en-US" b="1" dirty="0" smtClean="0"/>
              <a:t>Dependency and Impact:</a:t>
            </a:r>
          </a:p>
          <a:p>
            <a:pPr lvl="1"/>
            <a:r>
              <a:rPr lang="en-US" sz="2000" dirty="0" smtClean="0"/>
              <a:t>Granger </a:t>
            </a:r>
            <a:r>
              <a:rPr lang="en-US" sz="2000" dirty="0"/>
              <a:t>Causality </a:t>
            </a:r>
            <a:endParaRPr lang="en-US" sz="2000" dirty="0" smtClean="0"/>
          </a:p>
          <a:p>
            <a:pPr lvl="1"/>
            <a:r>
              <a:rPr lang="en-US" sz="2000" dirty="0" smtClean="0"/>
              <a:t>Mutual Information</a:t>
            </a:r>
            <a:endParaRPr lang="en-US" sz="2000" dirty="0"/>
          </a:p>
        </p:txBody>
      </p:sp>
      <p:sp>
        <p:nvSpPr>
          <p:cNvPr id="4" name="Textfeld 3"/>
          <p:cNvSpPr txBox="1"/>
          <p:nvPr/>
        </p:nvSpPr>
        <p:spPr>
          <a:xfrm>
            <a:off x="4733366" y="3255685"/>
            <a:ext cx="5194690" cy="224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4"/>
            <a:r>
              <a:rPr lang="en-US" sz="2801" b="1" dirty="0"/>
              <a:t>Question: </a:t>
            </a:r>
            <a:r>
              <a:rPr lang="en-US" sz="2801" dirty="0"/>
              <a:t/>
            </a:r>
            <a:br>
              <a:rPr lang="en-US" sz="2801" dirty="0"/>
            </a:br>
            <a:r>
              <a:rPr lang="en-US" sz="2801" dirty="0"/>
              <a:t>How can I identify significant links?</a:t>
            </a:r>
          </a:p>
          <a:p>
            <a:pPr defTabSz="457204"/>
            <a:endParaRPr lang="en-US" sz="2801" dirty="0"/>
          </a:p>
          <a:p>
            <a:pPr defTabSz="457204"/>
            <a:r>
              <a:rPr lang="en-US" sz="2801" dirty="0"/>
              <a:t>Modifications and variation lead to</a:t>
            </a:r>
            <a:br>
              <a:rPr lang="en-US" sz="2801" dirty="0"/>
            </a:br>
            <a:r>
              <a:rPr lang="en-US" sz="2801" dirty="0"/>
              <a:t>better results in special use cases. 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2" y="509095"/>
            <a:ext cx="5581469" cy="25886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954098" y="1434067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INTRA CORRELATION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12968" y="66861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INTRA CORRELATION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965804" y="1973654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INTER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accent4"/>
                </a:solidFill>
              </a:rPr>
              <a:t>CORRELATION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2654" t="14751" r="2982" b="8812"/>
          <a:stretch/>
        </p:blipFill>
        <p:spPr>
          <a:xfrm>
            <a:off x="697855" y="470649"/>
            <a:ext cx="8607508" cy="53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638130"/>
            <a:ext cx="10596282" cy="4927124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Get Meaning out of Correlation Metrics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Hadoop.TS</a:t>
            </a:r>
            <a:r>
              <a:rPr dirty="0" smtClean="0"/>
              <a:t>: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1037" name="Shape 1037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b="1" dirty="0" err="1">
                <a:solidFill>
                  <a:schemeClr val="accent5"/>
                </a:solidFill>
              </a:rPr>
              <a:t>Results</a:t>
            </a:r>
            <a:endParaRPr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231962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(1) Usage </a:t>
            </a:r>
            <a:r>
              <a:rPr lang="en-US" dirty="0"/>
              <a:t>of Online Content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1464832"/>
            <a:ext cx="9531550" cy="47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501" t="13385" r="1652" b="7648"/>
          <a:stretch/>
        </p:blipFill>
        <p:spPr>
          <a:xfrm>
            <a:off x="2111188" y="2008920"/>
            <a:ext cx="7093324" cy="440532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768786" y="1021976"/>
            <a:ext cx="376518" cy="5338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Online Content</a:t>
            </a:r>
            <a:br>
              <a:rPr lang="en-US" dirty="0" smtClean="0"/>
            </a:b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Even if distribution of links is stable we see </a:t>
            </a:r>
            <a:r>
              <a:rPr lang="en-US" sz="3200" i="1" dirty="0" err="1" smtClean="0">
                <a:solidFill>
                  <a:schemeClr val="accent1">
                    <a:lumMod val="75000"/>
                  </a:schemeClr>
                </a:solidFill>
              </a:rPr>
              <a:t>stuructural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 changes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b="3975"/>
          <a:stretch/>
        </p:blipFill>
        <p:spPr>
          <a:xfrm>
            <a:off x="699247" y="1278041"/>
            <a:ext cx="9136168" cy="513620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Understand Financial Markets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docs.google.com/drawings/u/1/d/syWzvx7ZbijJycZtQR1NuMg/image?w=529&amp;h=190&amp;rev=1&amp;ac=1"/>
          <p:cNvSpPr>
            <a:spLocks noChangeAspect="1" noChangeArrowheads="1"/>
          </p:cNvSpPr>
          <p:nvPr/>
        </p:nvSpPr>
        <p:spPr bwMode="auto">
          <a:xfrm>
            <a:off x="0" y="0"/>
            <a:ext cx="503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1" tIns="45719" rIns="91441" bIns="45719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3" name="AutoShape 4" descr="https://docs.google.com/drawings/u/1/d/syWzvx7ZbijJycZtQR1NuMg/image?w=529&amp;h=190&amp;rev=1&amp;ac=1"/>
          <p:cNvSpPr>
            <a:spLocks noChangeAspect="1" noChangeArrowheads="1"/>
          </p:cNvSpPr>
          <p:nvPr/>
        </p:nvSpPr>
        <p:spPr bwMode="auto">
          <a:xfrm>
            <a:off x="152401" y="152401"/>
            <a:ext cx="503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1" tIns="45719" rIns="91441" bIns="45719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4" name="AutoShape 6" descr="https://docs.google.com/drawings/u/1/d/syWzvx7ZbijJycZtQR1NuMg/image?w=529&amp;h=190&amp;rev=1&amp;ac=1"/>
          <p:cNvSpPr>
            <a:spLocks noChangeAspect="1" noChangeArrowheads="1"/>
          </p:cNvSpPr>
          <p:nvPr/>
        </p:nvSpPr>
        <p:spPr bwMode="auto">
          <a:xfrm>
            <a:off x="304800" y="304800"/>
            <a:ext cx="503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1" tIns="45719" rIns="91441" bIns="45719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pic>
        <p:nvPicPr>
          <p:cNvPr id="3074" name="Picture 2" descr="https://lh5.googleusercontent.com/13xb3UZSa1qLfTphVm3ubUvtcCejd6bT9LjYpr63o1Qw-O9KofalwrIW2y7kjeQpRLYjfyGUL12mvtZy-DBMrRZg3RdOHQthrOtF04CmA0YC3R4YGhHRn58MW5V0-3Tr5HmHv_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1535"/>
            <a:ext cx="8009684" cy="45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Interconnected Financial Markets: </a:t>
            </a:r>
            <a:br>
              <a:rPr lang="en-US" dirty="0" smtClean="0"/>
            </a:b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We can identify </a:t>
            </a:r>
            <a:r>
              <a:rPr lang="en-US" sz="3200" b="1" i="1" dirty="0" smtClean="0">
                <a:solidFill>
                  <a:schemeClr val="accent1">
                    <a:lumMod val="75000"/>
                  </a:schemeClr>
                </a:solidFill>
              </a:rPr>
              <a:t>which nodes connect 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the markets</a:t>
            </a:r>
            <a:endParaRPr lang="en-US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HDGS: </a:t>
            </a:r>
            <a:r>
              <a:rPr lang="de-DE" dirty="0" err="1" smtClean="0"/>
              <a:t>History</a:t>
            </a:r>
            <a:r>
              <a:rPr lang="de-DE" dirty="0" smtClean="0"/>
              <a:t> &amp; </a:t>
            </a:r>
            <a:r>
              <a:rPr lang="de-DE" dirty="0" err="1" smtClean="0"/>
              <a:t>Current</a:t>
            </a:r>
            <a:r>
              <a:rPr lang="de-DE" dirty="0" smtClean="0"/>
              <a:t> Status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1037" name="Shape 1037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 Flow, Prototype &amp;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17107"/>
                  </a:schemeClr>
                </a:solidFill>
              </a:defRPr>
            </a:lvl1pPr>
          </a:lstStyle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53" name="Figure2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705" y="282388"/>
            <a:ext cx="73914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Shape 954"/>
          <p:cNvSpPr/>
          <p:nvPr/>
        </p:nvSpPr>
        <p:spPr>
          <a:xfrm>
            <a:off x="4796025" y="416860"/>
            <a:ext cx="3107036" cy="3034491"/>
          </a:xfrm>
          <a:prstGeom prst="ellipse">
            <a:avLst/>
          </a:prstGeom>
          <a:ln w="88900">
            <a:solidFill>
              <a:srgbClr val="ABD0A1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5" name="Shape 955"/>
          <p:cNvSpPr/>
          <p:nvPr/>
        </p:nvSpPr>
        <p:spPr>
          <a:xfrm>
            <a:off x="1625490" y="741770"/>
            <a:ext cx="4610995" cy="2407161"/>
          </a:xfrm>
          <a:prstGeom prst="ellipse">
            <a:avLst/>
          </a:prstGeom>
          <a:ln w="88900">
            <a:solidFill>
              <a:schemeClr val="accent4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6" name="Shape 956"/>
          <p:cNvSpPr/>
          <p:nvPr/>
        </p:nvSpPr>
        <p:spPr>
          <a:xfrm>
            <a:off x="4622689" y="3126246"/>
            <a:ext cx="1564978" cy="1671773"/>
          </a:xfrm>
          <a:prstGeom prst="ellipse">
            <a:avLst/>
          </a:prstGeom>
          <a:ln w="88900">
            <a:solidFill>
              <a:srgbClr val="A88BE2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7" name="Shape 957"/>
          <p:cNvSpPr/>
          <p:nvPr/>
        </p:nvSpPr>
        <p:spPr>
          <a:xfrm>
            <a:off x="568513" y="4973523"/>
            <a:ext cx="4230241" cy="4204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17" name="Shape 949"/>
          <p:cNvSpPr/>
          <p:nvPr/>
        </p:nvSpPr>
        <p:spPr>
          <a:xfrm>
            <a:off x="2457564" y="6493601"/>
            <a:ext cx="4984696" cy="27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rPr sz="1099" dirty="0">
                <a:solidFill>
                  <a:schemeClr val="bg2"/>
                </a:solidFill>
              </a:rPr>
              <a:t>Image from: </a:t>
            </a:r>
            <a:r>
              <a:rPr sz="1201" u="sng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hlinkClick r:id="rId4"/>
              </a:rPr>
              <a:t>http://semanticommunity.info/Data_Science/Doing_Data_Science</a:t>
            </a:r>
          </a:p>
        </p:txBody>
      </p:sp>
      <p:pic>
        <p:nvPicPr>
          <p:cNvPr id="18" name="Figure1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90233" y="445037"/>
            <a:ext cx="3674769" cy="3288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/>
          <a:srcRect l="1865" t="16413" r="768" b="9351"/>
          <a:stretch/>
        </p:blipFill>
        <p:spPr>
          <a:xfrm>
            <a:off x="201712" y="914398"/>
            <a:ext cx="8915400" cy="523090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916182" y="3039035"/>
            <a:ext cx="1202573" cy="369460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  <a:effectLst>
            <a:outerShdw blurRad="50800" dist="76200" dir="18900000" algn="bl" rotWithShape="0">
              <a:srgbClr val="92D050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1" dirty="0" err="1">
                <a:solidFill>
                  <a:srgbClr val="00B050"/>
                </a:solidFill>
                <a:effectLst>
                  <a:outerShdw blurRad="50800" dist="50800" dir="5400000" algn="ctr" rotWithShape="0">
                    <a:srgbClr val="92D050"/>
                  </a:outerShdw>
                </a:effectLst>
              </a:rPr>
              <a:t>Hadoop.TS</a:t>
            </a:r>
            <a:endParaRPr lang="en-US" sz="1801" dirty="0">
              <a:solidFill>
                <a:srgbClr val="00B050"/>
              </a:solidFill>
              <a:effectLst>
                <a:outerShdw blurRad="50800" dist="50800" dir="5400000" algn="ctr" rotWithShape="0">
                  <a:srgbClr val="92D050"/>
                </a:outerShdw>
              </a:effectLst>
            </a:endParaRPr>
          </a:p>
        </p:txBody>
      </p:sp>
      <p:sp>
        <p:nvSpPr>
          <p:cNvPr id="5" name="Titel 3"/>
          <p:cNvSpPr txBox="1">
            <a:spLocks/>
          </p:cNvSpPr>
          <p:nvPr/>
        </p:nvSpPr>
        <p:spPr>
          <a:xfrm>
            <a:off x="634414" y="134471"/>
            <a:ext cx="11304720" cy="792162"/>
          </a:xfrm>
          <a:prstGeom prst="rect">
            <a:avLst/>
          </a:prstGeom>
        </p:spPr>
        <p:txBody>
          <a:bodyPr/>
          <a:lstStyle>
            <a:lvl1pPr algn="l" defTabSz="45683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997" b="0" i="0" kern="1200">
                <a:solidFill>
                  <a:schemeClr val="tx2"/>
                </a:solidFill>
                <a:latin typeface="+mj-lt"/>
                <a:ea typeface="+mj-ea"/>
                <a:cs typeface="Calibri Light"/>
              </a:defRPr>
            </a:lvl1pPr>
          </a:lstStyle>
          <a:p>
            <a:r>
              <a:rPr lang="en-US" sz="3998" dirty="0"/>
              <a:t>Historical Approach (2012):</a:t>
            </a:r>
          </a:p>
        </p:txBody>
      </p:sp>
    </p:spTree>
    <p:extLst>
      <p:ext uri="{BB962C8B-B14F-4D97-AF65-F5344CB8AC3E}">
        <p14:creationId xmlns:p14="http://schemas.microsoft.com/office/powerpoint/2010/main" val="457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3" r="5920" b="6694"/>
          <a:stretch/>
        </p:blipFill>
        <p:spPr>
          <a:xfrm>
            <a:off x="1" y="1301307"/>
            <a:ext cx="10758479" cy="4669188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Hadoop.TS</a:t>
            </a:r>
            <a:r>
              <a:rPr lang="en-US" dirty="0" smtClean="0"/>
              <a:t>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81" y="-863707"/>
            <a:ext cx="5784676" cy="7231918"/>
          </a:xfrm>
        </p:spPr>
      </p:pic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End-2-end applications need multiple technologies (</a:t>
            </a:r>
            <a:r>
              <a:rPr lang="en-US" dirty="0" err="1" smtClean="0"/>
              <a:t>HBase</a:t>
            </a:r>
            <a:r>
              <a:rPr lang="en-US" dirty="0" smtClean="0"/>
              <a:t>, Kudu, SOLR, Spark, Impala)</a:t>
            </a:r>
          </a:p>
          <a:p>
            <a:endParaRPr lang="en-US" dirty="0" smtClean="0"/>
          </a:p>
          <a:p>
            <a:r>
              <a:rPr lang="en-US" dirty="0" smtClean="0"/>
              <a:t>Multiple algorithms are combined</a:t>
            </a:r>
            <a:br>
              <a:rPr lang="en-US" dirty="0" smtClean="0"/>
            </a:br>
            <a:r>
              <a:rPr lang="en-US" sz="2200" dirty="0"/>
              <a:t>(Cross-correlation, Rank-correlation, </a:t>
            </a:r>
            <a:br>
              <a:rPr lang="en-US" sz="2200" dirty="0"/>
            </a:br>
            <a:r>
              <a:rPr lang="en-US" sz="2200" dirty="0"/>
              <a:t>Wavelet analysis, Frequency analysis, Poisson- or Hawkes-process)</a:t>
            </a:r>
          </a:p>
          <a:p>
            <a:endParaRPr lang="en-US" dirty="0" smtClean="0"/>
          </a:p>
          <a:p>
            <a:r>
              <a:rPr lang="en-US" dirty="0" smtClean="0"/>
              <a:t>Parameters are often unknown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4414" y="134471"/>
            <a:ext cx="11304720" cy="792162"/>
          </a:xfrm>
        </p:spPr>
        <p:txBody>
          <a:bodyPr/>
          <a:lstStyle/>
          <a:p>
            <a:pPr algn="r"/>
            <a:r>
              <a:rPr lang="en-US" dirty="0" smtClean="0"/>
              <a:t>Modern Time Series Analysis: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 r="4512" b="3614"/>
          <a:stretch/>
        </p:blipFill>
        <p:spPr>
          <a:xfrm>
            <a:off x="-242046" y="1062318"/>
            <a:ext cx="10125633" cy="5262286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Enhanced Time Series Representations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4827495" y="3980329"/>
            <a:ext cx="551331" cy="174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19" rIns="91441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Rechteck 2"/>
          <p:cNvSpPr/>
          <p:nvPr/>
        </p:nvSpPr>
        <p:spPr>
          <a:xfrm>
            <a:off x="995082" y="1519518"/>
            <a:ext cx="1828800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TSA on </a:t>
            </a:r>
            <a:r>
              <a:rPr dirty="0" smtClean="0"/>
              <a:t>Apache Spark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endParaRPr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0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t="15769" b="9624"/>
          <a:stretch>
            <a:fillRect/>
          </a:stretch>
        </p:blipFill>
        <p:spPr>
          <a:xfrm>
            <a:off x="538639" y="952022"/>
            <a:ext cx="8022648" cy="449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Shape 1003"/>
          <p:cNvSpPr/>
          <p:nvPr/>
        </p:nvSpPr>
        <p:spPr>
          <a:xfrm>
            <a:off x="3610983" y="2761600"/>
            <a:ext cx="771626" cy="733525"/>
          </a:xfrm>
          <a:prstGeom prst="roundRect">
            <a:avLst>
              <a:gd name="adj" fmla="val 15779"/>
            </a:avLst>
          </a:prstGeom>
          <a:ln w="50800">
            <a:solidFill>
              <a:schemeClr val="accent4"/>
            </a:solidFill>
            <a:miter lim="400000"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1004" name="Shape 1004"/>
          <p:cNvSpPr/>
          <p:nvPr/>
        </p:nvSpPr>
        <p:spPr>
          <a:xfrm>
            <a:off x="538639" y="5420933"/>
            <a:ext cx="8022648" cy="92371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de-DE" sz="1801" b="1" dirty="0"/>
              <a:t>Time Series Analysis: </a:t>
            </a:r>
            <a:r>
              <a:rPr lang="de-DE" sz="1801" dirty="0" err="1"/>
              <a:t>using</a:t>
            </a:r>
            <a:r>
              <a:rPr lang="de-DE" sz="1801" dirty="0"/>
              <a:t> </a:t>
            </a:r>
            <a:r>
              <a:rPr lang="de-DE" sz="1801" b="1" dirty="0"/>
              <a:t>s</a:t>
            </a:r>
            <a:r>
              <a:rPr sz="1801" b="1" dirty="0"/>
              <a:t>park</a:t>
            </a:r>
            <a:r>
              <a:rPr lang="de-DE" sz="1801" b="1" dirty="0"/>
              <a:t> </a:t>
            </a:r>
            <a:r>
              <a:rPr lang="de-DE" sz="1801" b="1" dirty="0" err="1"/>
              <a:t>shell</a:t>
            </a:r>
            <a:r>
              <a:rPr lang="de-DE" sz="1801" b="1" dirty="0"/>
              <a:t> </a:t>
            </a:r>
            <a:r>
              <a:rPr lang="de-DE" sz="1801" dirty="0" err="1"/>
              <a:t>or</a:t>
            </a:r>
            <a:r>
              <a:rPr lang="de-DE" sz="1801" b="1" dirty="0"/>
              <a:t> </a:t>
            </a:r>
            <a:r>
              <a:rPr lang="de-DE" sz="1801" b="1" dirty="0" err="1"/>
              <a:t>applications</a:t>
            </a:r>
            <a:r>
              <a:rPr lang="de-DE" sz="1801" dirty="0"/>
              <a:t> (TSA-</a:t>
            </a:r>
            <a:r>
              <a:rPr lang="de-DE" sz="1801" dirty="0" err="1"/>
              <a:t>workbench</a:t>
            </a:r>
            <a:r>
              <a:rPr lang="de-DE" sz="1801" dirty="0"/>
              <a:t>) </a:t>
            </a:r>
            <a:br>
              <a:rPr lang="de-DE" sz="1801" dirty="0"/>
            </a:br>
            <a:r>
              <a:rPr lang="de-DE" sz="1801" b="1" dirty="0" err="1">
                <a:solidFill>
                  <a:schemeClr val="accent3">
                    <a:lumMod val="75000"/>
                  </a:schemeClr>
                </a:solidFill>
              </a:rPr>
              <a:t>Hadoop.TS</a:t>
            </a:r>
            <a:r>
              <a:rPr lang="de-DE" sz="180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801" dirty="0" err="1" smtClean="0">
                <a:solidFill>
                  <a:schemeClr val="accent3">
                    <a:lumMod val="75000"/>
                  </a:schemeClr>
                </a:solidFill>
              </a:rPr>
              <a:t>provides</a:t>
            </a:r>
            <a:r>
              <a:rPr lang="de-DE" sz="180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801" dirty="0" err="1" smtClean="0">
                <a:solidFill>
                  <a:schemeClr val="accent3">
                    <a:lumMod val="75000"/>
                  </a:schemeClr>
                </a:solidFill>
              </a:rPr>
              <a:t>domain</a:t>
            </a:r>
            <a:r>
              <a:rPr lang="de-DE" sz="180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801" dirty="0" err="1">
                <a:solidFill>
                  <a:schemeClr val="accent3">
                    <a:lumMod val="75000"/>
                  </a:schemeClr>
                </a:solidFill>
              </a:rPr>
              <a:t>specific</a:t>
            </a:r>
            <a:r>
              <a:rPr lang="de-DE" sz="180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801" dirty="0" err="1">
                <a:solidFill>
                  <a:schemeClr val="accent3">
                    <a:lumMod val="75000"/>
                  </a:schemeClr>
                </a:solidFill>
              </a:rPr>
              <a:t>functions</a:t>
            </a:r>
            <a:r>
              <a:rPr lang="de-DE" sz="180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br>
              <a:rPr lang="de-DE" sz="180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de-DE" sz="1801" b="1" dirty="0" err="1">
                <a:solidFill>
                  <a:srgbClr val="92D050"/>
                </a:solidFill>
              </a:rPr>
              <a:t>Etosha</a:t>
            </a:r>
            <a:r>
              <a:rPr lang="de-DE" sz="1801" b="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exposes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metadata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and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dataset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properties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as</a:t>
            </a:r>
            <a:r>
              <a:rPr lang="de-DE" sz="1801" dirty="0">
                <a:solidFill>
                  <a:srgbClr val="92D050"/>
                </a:solidFill>
              </a:rPr>
              <a:t> „</a:t>
            </a:r>
            <a:r>
              <a:rPr lang="de-DE" sz="1801" dirty="0" err="1">
                <a:solidFill>
                  <a:srgbClr val="92D050"/>
                </a:solidFill>
              </a:rPr>
              <a:t>linked</a:t>
            </a:r>
            <a:r>
              <a:rPr lang="de-DE" sz="1801" dirty="0">
                <a:solidFill>
                  <a:srgbClr val="92D050"/>
                </a:solidFill>
              </a:rPr>
              <a:t> </a:t>
            </a:r>
            <a:r>
              <a:rPr lang="de-DE" sz="1801" dirty="0" err="1">
                <a:solidFill>
                  <a:srgbClr val="92D050"/>
                </a:solidFill>
              </a:rPr>
              <a:t>data</a:t>
            </a:r>
            <a:r>
              <a:rPr lang="de-DE" sz="1801" dirty="0">
                <a:solidFill>
                  <a:srgbClr val="92D050"/>
                </a:solidFill>
              </a:rPr>
              <a:t>“ </a:t>
            </a:r>
            <a:r>
              <a:rPr lang="de-DE" sz="1801" dirty="0" err="1">
                <a:solidFill>
                  <a:srgbClr val="92D050"/>
                </a:solidFill>
              </a:rPr>
              <a:t>using</a:t>
            </a:r>
            <a:r>
              <a:rPr lang="de-DE" sz="1801" dirty="0">
                <a:solidFill>
                  <a:srgbClr val="92D050"/>
                </a:solidFill>
              </a:rPr>
              <a:t> RDF.</a:t>
            </a:r>
            <a:endParaRPr sz="1801" dirty="0">
              <a:solidFill>
                <a:srgbClr val="92D05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245017" y="2944748"/>
            <a:ext cx="2801243" cy="369458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12700" cap="flat">
            <a:noFill/>
            <a:miter lim="400000"/>
          </a:ln>
          <a:effectLst>
            <a:softEdge rad="254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4"/>
            <a:r>
              <a:rPr lang="en-US" sz="1801" dirty="0" err="1"/>
              <a:t>Hadoop.TS</a:t>
            </a:r>
            <a:endParaRPr lang="en-US" sz="1801" dirty="0"/>
          </a:p>
        </p:txBody>
      </p:sp>
      <p:sp>
        <p:nvSpPr>
          <p:cNvPr id="9" name="Textfeld 8"/>
          <p:cNvSpPr txBox="1"/>
          <p:nvPr/>
        </p:nvSpPr>
        <p:spPr>
          <a:xfrm>
            <a:off x="2986575" y="1794258"/>
            <a:ext cx="792051" cy="369458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92D050"/>
              </a:gs>
            </a:gsLst>
            <a:path path="circle">
              <a:fillToRect l="50000" t="-80000" r="50000" b="180000"/>
            </a:path>
          </a:gradFill>
          <a:ln w="12700" cap="flat">
            <a:noFill/>
            <a:miter lim="400000"/>
          </a:ln>
          <a:effectLst>
            <a:softEdge rad="254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4"/>
            <a:r>
              <a:rPr lang="en-US" sz="1801" dirty="0" err="1"/>
              <a:t>Etosha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840757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HDGS: Outlook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1037" name="Shape 1037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... </a:t>
            </a:r>
            <a:r>
              <a:rPr lang="de-DE" dirty="0" err="1"/>
              <a:t>t</a:t>
            </a:r>
            <a:r>
              <a:rPr lang="de-DE" dirty="0" err="1" smtClean="0"/>
              <a:t>owards</a:t>
            </a:r>
            <a:r>
              <a:rPr lang="de-DE" dirty="0" smtClean="0"/>
              <a:t> an </a:t>
            </a:r>
            <a:r>
              <a:rPr lang="de-DE" dirty="0" err="1" smtClean="0"/>
              <a:t>econo-diagnostics</a:t>
            </a:r>
            <a:r>
              <a:rPr lang="de-DE" dirty="0" smtClean="0"/>
              <a:t> </a:t>
            </a:r>
            <a:r>
              <a:rPr lang="de-DE" dirty="0" err="1" smtClean="0"/>
              <a:t>toolbox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505549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3" b="7255"/>
          <a:stretch/>
        </p:blipFill>
        <p:spPr>
          <a:xfrm>
            <a:off x="-753034" y="982930"/>
            <a:ext cx="8206991" cy="535063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</a:t>
            </a:r>
            <a:r>
              <a:rPr lang="en-US" dirty="0" smtClean="0"/>
              <a:t>adoop </a:t>
            </a:r>
            <a:r>
              <a:rPr lang="en-US" b="1" u="sng" dirty="0" smtClean="0"/>
              <a:t>D</a:t>
            </a:r>
            <a:r>
              <a:rPr lang="en-US" dirty="0" smtClean="0"/>
              <a:t>istributed </a:t>
            </a:r>
            <a:r>
              <a:rPr lang="en-US" b="1" u="sng" dirty="0" smtClean="0"/>
              <a:t>G</a:t>
            </a:r>
            <a:r>
              <a:rPr lang="en-US" dirty="0" smtClean="0"/>
              <a:t>raph </a:t>
            </a:r>
            <a:r>
              <a:rPr lang="en-US" b="1" u="sng" dirty="0" smtClean="0"/>
              <a:t>S</a:t>
            </a:r>
            <a:r>
              <a:rPr lang="en-US" dirty="0" smtClean="0"/>
              <a:t>pace (HDGS)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7100048" y="1803400"/>
            <a:ext cx="4583787" cy="4432301"/>
          </a:xfrm>
        </p:spPr>
        <p:txBody>
          <a:bodyPr/>
          <a:lstStyle/>
          <a:p>
            <a:r>
              <a:rPr lang="en-US" dirty="0" smtClean="0"/>
              <a:t>Reconstruction of networks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Profiling of networks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Support for:</a:t>
            </a:r>
          </a:p>
          <a:p>
            <a:pPr lvl="1"/>
            <a:r>
              <a:rPr lang="en-US" sz="2200" dirty="0" smtClean="0"/>
              <a:t>Multi-layer networks</a:t>
            </a:r>
          </a:p>
          <a:p>
            <a:pPr lvl="1"/>
            <a:r>
              <a:rPr lang="en-US" sz="2200" dirty="0" smtClean="0"/>
              <a:t>Time-dependent multi-layer networks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90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" b="7699"/>
          <a:stretch/>
        </p:blipFill>
        <p:spPr>
          <a:xfrm>
            <a:off x="40340" y="443754"/>
            <a:ext cx="10699112" cy="5298141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l="1613" t="2140" r="1943" b="2228"/>
          <a:stretch/>
        </p:blipFill>
        <p:spPr>
          <a:xfrm>
            <a:off x="2151530" y="1424881"/>
            <a:ext cx="1116107" cy="5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Oscilloscope for Business Data on Hadoop</a:t>
            </a:r>
            <a:r>
              <a:rPr lang="en-US" dirty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83" y="2879116"/>
            <a:ext cx="5497158" cy="329829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3" y="1168681"/>
            <a:ext cx="5471100" cy="28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574307" y="6236244"/>
            <a:ext cx="2366682" cy="36945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4"/>
            <a:endParaRPr lang="en-US" sz="1801"/>
          </a:p>
        </p:txBody>
      </p:sp>
      <p:pic>
        <p:nvPicPr>
          <p:cNvPr id="3" name="Bild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2" y="374652"/>
            <a:ext cx="9842499" cy="61087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11664" y="2"/>
            <a:ext cx="3267636" cy="3694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sz="1801" dirty="0" err="1"/>
              <a:t>Replace</a:t>
            </a:r>
            <a:r>
              <a:rPr lang="de-DE" sz="1801" dirty="0"/>
              <a:t> </a:t>
            </a:r>
            <a:r>
              <a:rPr lang="de-DE" sz="1801" dirty="0" err="1"/>
              <a:t>by</a:t>
            </a:r>
            <a:r>
              <a:rPr lang="de-DE" sz="1801" dirty="0"/>
              <a:t> </a:t>
            </a:r>
            <a:r>
              <a:rPr lang="de-DE" sz="1801" dirty="0" err="1"/>
              <a:t>screen</a:t>
            </a:r>
            <a:r>
              <a:rPr lang="de-DE" sz="1801" dirty="0"/>
              <a:t> </a:t>
            </a:r>
            <a:r>
              <a:rPr lang="de-DE" sz="1801" dirty="0" err="1"/>
              <a:t>shots</a:t>
            </a:r>
            <a:r>
              <a:rPr lang="de-DE" sz="1801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30661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" y="0"/>
            <a:ext cx="12179301" cy="5463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-118837" y="2065238"/>
            <a:ext cx="12298138" cy="36945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4"/>
            <a:endParaRPr lang="en-US" sz="1801"/>
          </a:p>
        </p:txBody>
      </p:sp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xfrm>
            <a:off x="356515" y="126121"/>
            <a:ext cx="7362099" cy="418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17107"/>
                  </a:schemeClr>
                </a:solidFill>
              </a:defRPr>
            </a:lvl1pPr>
          </a:lstStyle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?</a:t>
            </a:r>
            <a:endParaRPr dirty="0"/>
          </a:p>
        </p:txBody>
      </p:sp>
      <p:pic>
        <p:nvPicPr>
          <p:cNvPr id="953" name="Figure2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705" y="282388"/>
            <a:ext cx="7391400" cy="518160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Shape 954"/>
          <p:cNvSpPr/>
          <p:nvPr/>
        </p:nvSpPr>
        <p:spPr>
          <a:xfrm>
            <a:off x="4796025" y="416860"/>
            <a:ext cx="3107036" cy="3034491"/>
          </a:xfrm>
          <a:prstGeom prst="ellipse">
            <a:avLst/>
          </a:prstGeom>
          <a:ln w="88900">
            <a:solidFill>
              <a:srgbClr val="ABD0A1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5" name="Shape 955"/>
          <p:cNvSpPr/>
          <p:nvPr/>
        </p:nvSpPr>
        <p:spPr>
          <a:xfrm>
            <a:off x="1625490" y="741770"/>
            <a:ext cx="4610995" cy="2407161"/>
          </a:xfrm>
          <a:prstGeom prst="ellipse">
            <a:avLst/>
          </a:prstGeom>
          <a:ln w="88900">
            <a:solidFill>
              <a:schemeClr val="accent4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6" name="Shape 956"/>
          <p:cNvSpPr/>
          <p:nvPr/>
        </p:nvSpPr>
        <p:spPr>
          <a:xfrm>
            <a:off x="4622689" y="3126246"/>
            <a:ext cx="1564978" cy="1671773"/>
          </a:xfrm>
          <a:prstGeom prst="ellipse">
            <a:avLst/>
          </a:prstGeom>
          <a:ln w="88900">
            <a:solidFill>
              <a:srgbClr val="A88BE2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957" name="Shape 957"/>
          <p:cNvSpPr/>
          <p:nvPr/>
        </p:nvSpPr>
        <p:spPr>
          <a:xfrm>
            <a:off x="568513" y="4973523"/>
            <a:ext cx="4230241" cy="4204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endParaRPr sz="1801"/>
          </a:p>
        </p:txBody>
      </p:sp>
      <p:sp>
        <p:nvSpPr>
          <p:cNvPr id="2" name="Textfeld 1"/>
          <p:cNvSpPr txBox="1"/>
          <p:nvPr/>
        </p:nvSpPr>
        <p:spPr>
          <a:xfrm>
            <a:off x="8549361" y="856965"/>
            <a:ext cx="3629939" cy="3694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events are </a:t>
            </a:r>
            <a:r>
              <a:rPr lang="en-US" sz="1801" b="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collected</a:t>
            </a:r>
            <a: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, </a:t>
            </a:r>
            <a:r>
              <a:rPr lang="en-US" sz="1801" b="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grouped,</a:t>
            </a:r>
            <a: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 </a:t>
            </a:r>
            <a:b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</a:br>
            <a: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and </a:t>
            </a:r>
            <a:r>
              <a:rPr lang="en-US" sz="1801" b="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sorted</a:t>
            </a: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normalization of raw series </a:t>
            </a:r>
          </a:p>
          <a:p>
            <a:pPr marL="285753" indent="-285753" defTabSz="457204">
              <a:buFontTx/>
              <a:buChar char="-"/>
            </a:pPr>
            <a:endParaRPr lang="en-US" sz="1801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  <a:p>
            <a:pPr marL="285753" indent="-285753" defTabSz="457204">
              <a:buFontTx/>
              <a:buChar char="-"/>
            </a:pPr>
            <a:endParaRPr lang="en-US" sz="1801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rgbClr val="92D050"/>
                  </a:solidFill>
                </a:ln>
              </a:rPr>
              <a:t>quality inspection</a:t>
            </a: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rgbClr val="92D050"/>
                  </a:solidFill>
                </a:ln>
              </a:rPr>
              <a:t>derive </a:t>
            </a:r>
            <a:r>
              <a:rPr lang="en-US" sz="1801" b="1" dirty="0">
                <a:ln>
                  <a:solidFill>
                    <a:srgbClr val="92D050"/>
                  </a:solidFill>
                </a:ln>
              </a:rPr>
              <a:t>new information</a:t>
            </a:r>
          </a:p>
          <a:p>
            <a:pPr marL="285753" indent="-285753" defTabSz="457204">
              <a:buFontTx/>
              <a:buChar char="-"/>
            </a:pPr>
            <a:endParaRPr lang="en-US" sz="1801" dirty="0">
              <a:ln>
                <a:solidFill>
                  <a:srgbClr val="92D050"/>
                </a:solidFill>
              </a:ln>
            </a:endParaRPr>
          </a:p>
          <a:p>
            <a:pPr marL="285753" indent="-285753" defTabSz="457204">
              <a:buFontTx/>
              <a:buChar char="-"/>
            </a:pPr>
            <a:endParaRPr lang="en-US" sz="1801" dirty="0">
              <a:ln>
                <a:solidFill>
                  <a:srgbClr val="92D050"/>
                </a:solidFill>
              </a:ln>
            </a:endParaRP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rgbClr val="7030A0"/>
                  </a:solidFill>
                </a:ln>
              </a:rPr>
              <a:t>Plot </a:t>
            </a:r>
            <a:r>
              <a:rPr lang="en-US" sz="1801" b="1" dirty="0">
                <a:ln>
                  <a:solidFill>
                    <a:srgbClr val="7030A0"/>
                  </a:solidFill>
                </a:ln>
              </a:rPr>
              <a:t>useful charts</a:t>
            </a: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rgbClr val="7030A0"/>
                  </a:solidFill>
                </a:ln>
              </a:rPr>
              <a:t>Visualize related elements </a:t>
            </a:r>
            <a:br>
              <a:rPr lang="en-US" sz="1801" dirty="0">
                <a:ln>
                  <a:solidFill>
                    <a:srgbClr val="7030A0"/>
                  </a:solidFill>
                </a:ln>
              </a:rPr>
            </a:br>
            <a:r>
              <a:rPr lang="en-US" sz="1801" dirty="0">
                <a:ln>
                  <a:solidFill>
                    <a:srgbClr val="7030A0"/>
                  </a:solidFill>
                </a:ln>
              </a:rPr>
              <a:t>as </a:t>
            </a:r>
            <a:r>
              <a:rPr lang="en-US" sz="1801" b="1" dirty="0">
                <a:ln>
                  <a:solidFill>
                    <a:srgbClr val="7030A0"/>
                  </a:solidFill>
                </a:ln>
              </a:rPr>
              <a:t>matrix</a:t>
            </a:r>
            <a:r>
              <a:rPr lang="en-US" sz="1801" dirty="0">
                <a:ln>
                  <a:solidFill>
                    <a:srgbClr val="7030A0"/>
                  </a:solidFill>
                </a:ln>
              </a:rPr>
              <a:t> or </a:t>
            </a:r>
            <a:r>
              <a:rPr lang="en-US" sz="1801" b="1" dirty="0">
                <a:ln>
                  <a:solidFill>
                    <a:srgbClr val="7030A0"/>
                  </a:solidFill>
                </a:ln>
              </a:rPr>
              <a:t>networks</a:t>
            </a:r>
          </a:p>
          <a:p>
            <a:pPr marL="285753" indent="-285753" defTabSz="457204">
              <a:buFontTx/>
              <a:buChar char="-"/>
            </a:pPr>
            <a:r>
              <a:rPr lang="en-US" sz="1801" dirty="0">
                <a:ln>
                  <a:solidFill>
                    <a:srgbClr val="7030A0"/>
                  </a:solidFill>
                </a:ln>
              </a:rPr>
              <a:t>Derive </a:t>
            </a:r>
            <a:r>
              <a:rPr lang="en-US" sz="1801" b="1" dirty="0">
                <a:ln>
                  <a:solidFill>
                    <a:srgbClr val="7030A0"/>
                  </a:solidFill>
                </a:ln>
              </a:rPr>
              <a:t>topological properties</a:t>
            </a:r>
          </a:p>
        </p:txBody>
      </p:sp>
      <p:sp>
        <p:nvSpPr>
          <p:cNvPr id="17" name="Shape 949"/>
          <p:cNvSpPr/>
          <p:nvPr/>
        </p:nvSpPr>
        <p:spPr>
          <a:xfrm>
            <a:off x="2457564" y="6493601"/>
            <a:ext cx="4984696" cy="27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rPr sz="1099" dirty="0">
                <a:solidFill>
                  <a:schemeClr val="bg2"/>
                </a:solidFill>
              </a:rPr>
              <a:t>Image from: </a:t>
            </a:r>
            <a:r>
              <a:rPr sz="1201" u="sng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hlinkClick r:id="rId4"/>
              </a:rPr>
              <a:t>http://semanticommunity.info/Data_Science/Doing_Data_Science</a:t>
            </a:r>
          </a:p>
        </p:txBody>
      </p:sp>
    </p:spTree>
    <p:extLst>
      <p:ext uri="{BB962C8B-B14F-4D97-AF65-F5344CB8AC3E}">
        <p14:creationId xmlns:p14="http://schemas.microsoft.com/office/powerpoint/2010/main" val="4486548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/>
          </p:cNvSpPr>
          <p:nvPr>
            <p:ph type="body" sz="quarter" idx="1"/>
          </p:nvPr>
        </p:nvSpPr>
        <p:spPr>
          <a:xfrm>
            <a:off x="5777311" y="3756674"/>
            <a:ext cx="5246291" cy="6244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402336">
              <a:spcBef>
                <a:spcPts val="500"/>
              </a:spcBef>
              <a:defRPr sz="2288"/>
            </a:lvl1pPr>
          </a:lstStyle>
          <a:p>
            <a:r>
              <a:rPr dirty="0"/>
              <a:t>Enjoy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b="1" u="sng" dirty="0" smtClean="0"/>
              <a:t>time ...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Enjoy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b="1" u="sng" dirty="0" err="1" smtClean="0"/>
              <a:t>data</a:t>
            </a:r>
            <a:r>
              <a:rPr lang="de-DE" b="1" u="sng" dirty="0" smtClean="0"/>
              <a:t> </a:t>
            </a:r>
            <a:r>
              <a:rPr b="1" u="sng" dirty="0" smtClean="0"/>
              <a:t>…</a:t>
            </a:r>
            <a:endParaRPr b="1" u="sng" dirty="0"/>
          </a:p>
        </p:txBody>
      </p:sp>
      <p:sp>
        <p:nvSpPr>
          <p:cNvPr id="1098" name="Shape 1098"/>
          <p:cNvSpPr>
            <a:spLocks noGrp="1"/>
          </p:cNvSpPr>
          <p:nvPr>
            <p:ph type="title"/>
          </p:nvPr>
        </p:nvSpPr>
        <p:spPr>
          <a:xfrm>
            <a:off x="5740841" y="2933700"/>
            <a:ext cx="5282760" cy="797574"/>
          </a:xfrm>
          <a:prstGeom prst="rect">
            <a:avLst/>
          </a:prstGeom>
        </p:spPr>
        <p:txBody>
          <a:bodyPr>
            <a:normAutofit/>
          </a:bodyPr>
          <a:lstStyle>
            <a:lvl1pPr defTabSz="393192">
              <a:defRPr sz="4816"/>
            </a:lvl1pPr>
          </a:lstStyle>
          <a:p>
            <a:r>
              <a:t>Thank you !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Practical Tips</a:t>
            </a:r>
          </a:p>
        </p:txBody>
      </p:sp>
      <p:sp>
        <p:nvSpPr>
          <p:cNvPr id="1084" name="Shape 1084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Collecting Sensor Data with Spark Streaming …</a:t>
            </a:r>
          </a:p>
        </p:txBody>
      </p:sp>
      <p:sp>
        <p:nvSpPr>
          <p:cNvPr id="1096" name="Shape 109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Spark Streaming works on fixed time slices </a:t>
            </a:r>
            <a:r>
              <a:rPr dirty="0" smtClean="0"/>
              <a:t>only</a:t>
            </a:r>
            <a:r>
              <a:rPr lang="de-DE" dirty="0" smtClean="0"/>
              <a:t>.</a:t>
            </a:r>
            <a:endParaRPr dirty="0"/>
          </a:p>
          <a:p>
            <a:endParaRPr dirty="0"/>
          </a:p>
          <a:p>
            <a:r>
              <a:rPr dirty="0"/>
              <a:t>Use the original time stamp? </a:t>
            </a:r>
          </a:p>
          <a:p>
            <a:pPr marL="465142" lvl="1" indent="-176214"/>
            <a:r>
              <a:rPr dirty="0"/>
              <a:t>Requires additional storage and bandwidth</a:t>
            </a:r>
          </a:p>
          <a:p>
            <a:pPr marL="465142" lvl="1" indent="-176214"/>
            <a:r>
              <a:rPr dirty="0"/>
              <a:t>Original system clock defines resolution</a:t>
            </a:r>
          </a:p>
          <a:p>
            <a:pPr marL="465142" lvl="1" indent="-176214"/>
            <a:endParaRPr dirty="0"/>
          </a:p>
          <a:p>
            <a:r>
              <a:rPr dirty="0"/>
              <a:t>Use „Spark-Time“ or a local time reference: </a:t>
            </a:r>
          </a:p>
          <a:p>
            <a:pPr marL="465142" lvl="1" indent="-176214"/>
            <a:r>
              <a:rPr dirty="0"/>
              <a:t>You may lose information!</a:t>
            </a:r>
          </a:p>
          <a:p>
            <a:pPr marL="465142" lvl="1" indent="-176214"/>
            <a:r>
              <a:rPr dirty="0"/>
              <a:t>You have a limited resolution, defined by batch size.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Management</a:t>
            </a:r>
          </a:p>
        </p:txBody>
      </p:sp>
      <p:sp>
        <p:nvSpPr>
          <p:cNvPr id="1093" name="Shape 109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Think about typical </a:t>
            </a:r>
            <a:r>
              <a:rPr dirty="0">
                <a:solidFill>
                  <a:schemeClr val="accent4"/>
                </a:solidFill>
                <a:latin typeface="Superclarendon"/>
                <a:ea typeface="Superclarendon"/>
                <a:cs typeface="Superclarendon"/>
                <a:sym typeface="Superclarendon"/>
              </a:rPr>
              <a:t>access patterns</a:t>
            </a:r>
            <a:r>
              <a:rPr dirty="0">
                <a:solidFill>
                  <a:schemeClr val="accent4"/>
                </a:solidFill>
              </a:rPr>
              <a:t>: </a:t>
            </a:r>
          </a:p>
          <a:p>
            <a:pPr marL="465142" lvl="1" indent="-176214"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random access to </a:t>
            </a:r>
            <a:r>
              <a:rPr dirty="0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,</a:t>
            </a:r>
            <a:r>
              <a:rPr dirty="0" smtClean="0"/>
              <a:t> </a:t>
            </a:r>
            <a:r>
              <a:rPr dirty="0"/>
              <a:t>record or field?</a:t>
            </a:r>
          </a:p>
          <a:p>
            <a:pPr marL="465142" lvl="1" indent="-176214"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access to entire groups of records?</a:t>
            </a:r>
          </a:p>
          <a:p>
            <a:pPr lvl="2"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variable size or fixed size sets?</a:t>
            </a:r>
          </a:p>
          <a:p>
            <a:pPr marL="465142" lvl="1" indent="-176214"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rPr lang="de-DE" dirty="0" smtClean="0"/>
              <a:t>In </a:t>
            </a:r>
            <a:r>
              <a:rPr lang="de-DE" dirty="0" err="1" smtClean="0"/>
              <a:t>general</a:t>
            </a:r>
            <a:r>
              <a:rPr lang="de-DE" dirty="0" smtClean="0"/>
              <a:t>, </a:t>
            </a:r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dirty="0" smtClean="0"/>
              <a:t>„full </a:t>
            </a:r>
            <a:r>
              <a:rPr dirty="0"/>
              <a:t>table scan“</a:t>
            </a:r>
          </a:p>
          <a:p>
            <a:pPr>
              <a:defRPr b="1"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rPr dirty="0"/>
              <a:t>OPTIMIZE FOR YOUR DOMINANT ACCESS PATTERN!</a:t>
            </a:r>
          </a:p>
          <a:p>
            <a:r>
              <a:rPr dirty="0"/>
              <a:t>Select efficient storage formats: </a:t>
            </a:r>
            <a:r>
              <a:rPr dirty="0">
                <a:solidFill>
                  <a:schemeClr val="accent1">
                    <a:satOff val="-25938"/>
                    <a:lumOff val="14362"/>
                  </a:schemeClr>
                </a:solidFill>
                <a:latin typeface="Superclarendon"/>
                <a:ea typeface="Superclarendon"/>
                <a:cs typeface="Superclarendon"/>
                <a:sym typeface="Superclarendon"/>
              </a:rPr>
              <a:t>Avro</a:t>
            </a:r>
            <a:r>
              <a:rPr dirty="0">
                <a:solidFill>
                  <a:schemeClr val="accent1">
                    <a:satOff val="-25938"/>
                    <a:lumOff val="14362"/>
                  </a:schemeClr>
                </a:solidFill>
              </a:rPr>
              <a:t>, </a:t>
            </a:r>
            <a:r>
              <a:rPr dirty="0">
                <a:solidFill>
                  <a:schemeClr val="accent1">
                    <a:satOff val="-25938"/>
                    <a:lumOff val="14362"/>
                  </a:schemeClr>
                </a:solidFill>
                <a:latin typeface="Superclarendon"/>
                <a:ea typeface="Superclarendon"/>
                <a:cs typeface="Superclarendon"/>
                <a:sym typeface="Superclarendon"/>
              </a:rPr>
              <a:t>Parquet</a:t>
            </a:r>
            <a:endParaRPr dirty="0">
              <a:solidFill>
                <a:schemeClr val="accent1">
                  <a:satOff val="-25938"/>
                  <a:lumOff val="14362"/>
                </a:schemeClr>
              </a:solidFill>
            </a:endParaRPr>
          </a:p>
          <a:p>
            <a:r>
              <a:rPr dirty="0">
                <a:solidFill>
                  <a:schemeClr val="accent2">
                    <a:satOff val="-24945"/>
                    <a:lumOff val="-13725"/>
                  </a:schemeClr>
                </a:solidFill>
                <a:latin typeface="Superclarendon"/>
                <a:ea typeface="Superclarendon"/>
                <a:cs typeface="Superclarendon"/>
                <a:sym typeface="Superclarendon"/>
              </a:rPr>
              <a:t>Index your data</a:t>
            </a:r>
            <a:r>
              <a:rPr dirty="0"/>
              <a:t> in SOLR for random access and data exploration </a:t>
            </a:r>
          </a:p>
          <a:p>
            <a:pPr marL="465142" lvl="1" indent="-176214"/>
            <a:r>
              <a:rPr dirty="0"/>
              <a:t>Indexing can be done by just a few clicks in HUE …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1651" r="-6450" b="7289"/>
          <a:stretch/>
        </p:blipFill>
        <p:spPr>
          <a:xfrm>
            <a:off x="6410349" y="94129"/>
            <a:ext cx="6525713" cy="5499847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</a:t>
            </a:r>
            <a:br>
              <a:rPr lang="en-US" dirty="0" smtClean="0"/>
            </a:br>
            <a:r>
              <a:rPr lang="en-US" dirty="0" smtClean="0"/>
              <a:t>Large Correlation Networks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manage metadata </a:t>
            </a:r>
            <a:r>
              <a:rPr lang="en-US" dirty="0"/>
              <a:t>for time dependent </a:t>
            </a:r>
            <a:br>
              <a:rPr lang="en-US" dirty="0"/>
            </a:br>
            <a:r>
              <a:rPr lang="en-US" dirty="0" smtClean="0"/>
              <a:t>multi-layer networks?</a:t>
            </a:r>
          </a:p>
          <a:p>
            <a:endParaRPr lang="en-US" dirty="0"/>
          </a:p>
          <a:p>
            <a:r>
              <a:rPr lang="en-US" dirty="0" err="1" smtClean="0"/>
              <a:t>Mediawiki</a:t>
            </a:r>
            <a:r>
              <a:rPr lang="en-US" dirty="0" smtClean="0"/>
              <a:t> or </a:t>
            </a:r>
            <a:r>
              <a:rPr lang="en-US" dirty="0" err="1" smtClean="0"/>
              <a:t>Fuseki</a:t>
            </a:r>
            <a:r>
              <a:rPr lang="en-US" dirty="0" smtClean="0"/>
              <a:t>/Jena are available</a:t>
            </a:r>
          </a:p>
          <a:p>
            <a:endParaRPr lang="en-US" dirty="0"/>
          </a:p>
          <a:p>
            <a:r>
              <a:rPr lang="en-US" dirty="0" err="1" smtClean="0"/>
              <a:t>Gephi</a:t>
            </a:r>
            <a:r>
              <a:rPr lang="en-US" dirty="0" smtClean="0"/>
              <a:t>-Hadoop-Connector provides access</a:t>
            </a:r>
            <a:br>
              <a:rPr lang="en-US" dirty="0" smtClean="0"/>
            </a:br>
            <a:r>
              <a:rPr lang="en-US" dirty="0" smtClean="0"/>
              <a:t>to raw data:</a:t>
            </a:r>
          </a:p>
          <a:p>
            <a:pPr lvl="1"/>
            <a:r>
              <a:rPr lang="en-US" dirty="0" smtClean="0"/>
              <a:t>using SQL queries on Impala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SOLR queries</a:t>
            </a:r>
          </a:p>
        </p:txBody>
      </p:sp>
    </p:spTree>
    <p:extLst>
      <p:ext uri="{BB962C8B-B14F-4D97-AF65-F5344CB8AC3E}">
        <p14:creationId xmlns:p14="http://schemas.microsoft.com/office/powerpoint/2010/main" val="21104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r>
              <a:rPr lang="en-US" dirty="0" smtClean="0"/>
              <a:t>-Hadoop-Connector in Action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033" y="1344706"/>
            <a:ext cx="7348519" cy="4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Multi-Layer Networks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339" y="1328546"/>
            <a:ext cx="7034306" cy="4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5" b="16646"/>
          <a:stretch/>
        </p:blipFill>
        <p:spPr>
          <a:xfrm>
            <a:off x="271345" y="1249365"/>
            <a:ext cx="9396215" cy="4876804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Network</a:t>
            </a:r>
            <a:r>
              <a:rPr lang="en-US" dirty="0" smtClean="0"/>
              <a:t> Analysis </a:t>
            </a:r>
            <a:r>
              <a:rPr lang="en-US" dirty="0"/>
              <a:t>on Hadoop</a:t>
            </a:r>
            <a:r>
              <a:rPr lang="en-US" dirty="0" smtClean="0"/>
              <a:t>: </a:t>
            </a:r>
            <a:r>
              <a:rPr lang="en-US" b="1" dirty="0" smtClean="0"/>
              <a:t>What is it?</a:t>
            </a:r>
            <a:endParaRPr lang="en-US" b="1" dirty="0"/>
          </a:p>
        </p:txBody>
      </p:sp>
      <p:sp>
        <p:nvSpPr>
          <p:cNvPr id="2" name="Textfeld 1"/>
          <p:cNvSpPr txBox="1"/>
          <p:nvPr/>
        </p:nvSpPr>
        <p:spPr>
          <a:xfrm>
            <a:off x="8982635" y="1425607"/>
            <a:ext cx="2111189" cy="424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1" dirty="0"/>
              <a:t>Process collected raw data</a:t>
            </a:r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endParaRPr lang="en-US" sz="1801" dirty="0"/>
          </a:p>
          <a:p>
            <a:pPr algn="ctr"/>
            <a:r>
              <a:rPr lang="en-US" sz="1801" dirty="0" smtClean="0"/>
              <a:t> </a:t>
            </a:r>
            <a:endParaRPr lang="en-US" sz="1801" dirty="0"/>
          </a:p>
        </p:txBody>
      </p:sp>
      <p:sp>
        <p:nvSpPr>
          <p:cNvPr id="3" name="Textfeld 2"/>
          <p:cNvSpPr txBox="1"/>
          <p:nvPr/>
        </p:nvSpPr>
        <p:spPr>
          <a:xfrm>
            <a:off x="9574306" y="2864222"/>
            <a:ext cx="1826948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>
                <a:solidFill>
                  <a:schemeClr val="accent3">
                    <a:lumMod val="75000"/>
                  </a:schemeClr>
                </a:solidFill>
              </a:rPr>
              <a:t>scalable graph analysis in distributed heterogeneous environments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802567" y="4245008"/>
            <a:ext cx="175881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b="1" dirty="0">
                <a:solidFill>
                  <a:srgbClr val="00B050"/>
                </a:solidFill>
              </a:rPr>
              <a:t>+ time evolution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48" y="3733043"/>
            <a:ext cx="458176" cy="458176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71347" y="2460811"/>
            <a:ext cx="9034018" cy="2326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19" rIns="91441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2" name="Rechteck 11"/>
          <p:cNvSpPr/>
          <p:nvPr/>
        </p:nvSpPr>
        <p:spPr>
          <a:xfrm>
            <a:off x="271347" y="4787155"/>
            <a:ext cx="8711288" cy="1316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19" rIns="91441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7" name="Rechteck 6"/>
          <p:cNvSpPr/>
          <p:nvPr/>
        </p:nvSpPr>
        <p:spPr>
          <a:xfrm>
            <a:off x="8982635" y="2070847"/>
            <a:ext cx="2687560" cy="3079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564777" y="2689412"/>
            <a:ext cx="638832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Multiple data sets of any kind </a:t>
            </a:r>
            <a:r>
              <a:rPr lang="is-IS" sz="2200" dirty="0" smtClean="0"/>
              <a:t>…</a:t>
            </a:r>
          </a:p>
          <a:p>
            <a:endParaRPr lang="is-IS" sz="2200" dirty="0"/>
          </a:p>
          <a:p>
            <a:r>
              <a:rPr lang="is-IS" sz="2200" dirty="0" smtClean="0"/>
              <a:t>Obviuos and hidden relations between variables.</a:t>
            </a:r>
            <a:br>
              <a:rPr lang="is-IS" sz="2200" dirty="0" smtClean="0"/>
            </a:br>
            <a:r>
              <a:rPr lang="is-IS" sz="2200" dirty="0" smtClean="0"/>
              <a:t/>
            </a:r>
            <a:br>
              <a:rPr lang="is-IS" sz="2200" dirty="0" smtClean="0"/>
            </a:br>
            <a:r>
              <a:rPr lang="is-IS" sz="2200" dirty="0" smtClean="0">
                <a:solidFill>
                  <a:schemeClr val="accent4">
                    <a:lumMod val="75000"/>
                  </a:schemeClr>
                </a:solidFill>
              </a:rPr>
              <a:t>&gt; Structure is not accessible in many cases.</a:t>
            </a:r>
            <a:endParaRPr lang="en-US" sz="2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215153" y="1447800"/>
            <a:ext cx="11468683" cy="4678366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b="1" i="1" dirty="0" smtClean="0"/>
              <a:t>ideal </a:t>
            </a:r>
            <a:r>
              <a:rPr lang="de-DE" b="1" i="1" dirty="0"/>
              <a:t>gas </a:t>
            </a:r>
            <a:r>
              <a:rPr lang="de-DE" b="1" i="1" dirty="0" err="1" smtClean="0"/>
              <a:t>law</a:t>
            </a:r>
            <a:r>
              <a:rPr lang="de-DE" dirty="0" smtClean="0"/>
              <a:t>, </a:t>
            </a:r>
            <a:r>
              <a:rPr lang="de-DE" dirty="0" err="1" smtClean="0"/>
              <a:t>relates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i="1" dirty="0" err="1"/>
              <a:t>pressure</a:t>
            </a:r>
            <a:r>
              <a:rPr lang="de-DE" dirty="0"/>
              <a:t>, </a:t>
            </a:r>
            <a:r>
              <a:rPr lang="de-DE" b="1" i="1" dirty="0" err="1"/>
              <a:t>volume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i="1" dirty="0" err="1"/>
              <a:t>temperature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ideal gas a</a:t>
            </a:r>
            <a:r>
              <a:rPr lang="de-DE" dirty="0" smtClean="0"/>
              <a:t> </a:t>
            </a:r>
            <a:r>
              <a:rPr lang="de-DE" dirty="0" err="1" smtClean="0"/>
              <a:t>compact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History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gas </a:t>
            </a:r>
            <a:r>
              <a:rPr lang="de-DE" dirty="0" err="1" smtClean="0"/>
              <a:t>laws</a:t>
            </a:r>
            <a:r>
              <a:rPr lang="de-DE" dirty="0" smtClean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in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gas </a:t>
            </a:r>
            <a:r>
              <a:rPr lang="de-DE" dirty="0" err="1" smtClean="0"/>
              <a:t>laws</a:t>
            </a:r>
            <a:r>
              <a:rPr lang="de-DE" dirty="0" smtClean="0"/>
              <a:t>.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(1) </a:t>
            </a:r>
            <a:r>
              <a:rPr lang="de-DE" dirty="0"/>
              <a:t>Robert Boyle (1627 - 1691),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(2) Jacques </a:t>
            </a:r>
            <a:r>
              <a:rPr lang="de-DE" dirty="0"/>
              <a:t>Charles (</a:t>
            </a:r>
            <a:r>
              <a:rPr lang="de-DE" dirty="0" smtClean="0"/>
              <a:t>1746 - 1823</a:t>
            </a:r>
            <a:r>
              <a:rPr lang="de-DE" dirty="0"/>
              <a:t>),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(3) J.L</a:t>
            </a:r>
            <a:r>
              <a:rPr lang="de-DE" dirty="0"/>
              <a:t>. Gay-Lussac (</a:t>
            </a:r>
            <a:r>
              <a:rPr lang="de-DE" dirty="0" smtClean="0"/>
              <a:t>1778 - 1850).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our experience: </a:t>
            </a:r>
            <a:r>
              <a:rPr lang="en-US" b="1" dirty="0" smtClean="0"/>
              <a:t>The gas laws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553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365476" y="1447800"/>
            <a:ext cx="8079278" cy="4678366"/>
          </a:xfrm>
        </p:spPr>
        <p:txBody>
          <a:bodyPr/>
          <a:lstStyle/>
          <a:p>
            <a:r>
              <a:rPr lang="de-DE" sz="2000" dirty="0" smtClean="0"/>
              <a:t>Boyle </a:t>
            </a:r>
            <a:r>
              <a:rPr lang="de-DE" sz="2000" dirty="0" err="1"/>
              <a:t>showed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 </a:t>
            </a:r>
            <a:r>
              <a:rPr lang="de-DE" sz="2000" dirty="0" err="1"/>
              <a:t>fixed</a:t>
            </a:r>
            <a:r>
              <a:rPr lang="de-DE" sz="2000" dirty="0"/>
              <a:t> </a:t>
            </a:r>
            <a:r>
              <a:rPr lang="de-DE" sz="2000" dirty="0" err="1"/>
              <a:t>amount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gas at </a:t>
            </a:r>
            <a:r>
              <a:rPr lang="de-DE" sz="2000" dirty="0" err="1"/>
              <a:t>constant</a:t>
            </a:r>
            <a:r>
              <a:rPr lang="de-DE" sz="2000" dirty="0"/>
              <a:t> </a:t>
            </a:r>
            <a:r>
              <a:rPr lang="de-DE" sz="2000" dirty="0" err="1"/>
              <a:t>temperature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pressure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volume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inversely</a:t>
            </a:r>
            <a:r>
              <a:rPr lang="de-DE" sz="2000" dirty="0"/>
              <a:t> proportional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. </a:t>
            </a:r>
          </a:p>
          <a:p>
            <a:pPr lvl="1"/>
            <a:r>
              <a:rPr lang="de-DE" dirty="0" err="1"/>
              <a:t>Boyle's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: </a:t>
            </a:r>
            <a:r>
              <a:rPr lang="de-DE" dirty="0" smtClean="0"/>
              <a:t>				PV </a:t>
            </a:r>
            <a:r>
              <a:rPr lang="de-DE" dirty="0"/>
              <a:t>= </a:t>
            </a:r>
            <a:r>
              <a:rPr lang="de-DE" dirty="0" err="1"/>
              <a:t>constant</a:t>
            </a:r>
            <a:r>
              <a:rPr lang="de-DE" dirty="0" smtClean="0"/>
              <a:t>.</a:t>
            </a:r>
            <a:br>
              <a:rPr lang="de-DE" dirty="0" smtClean="0"/>
            </a:br>
            <a:endParaRPr lang="de-DE" dirty="0"/>
          </a:p>
          <a:p>
            <a:r>
              <a:rPr lang="de-DE" sz="2000" dirty="0"/>
              <a:t>In Charles' </a:t>
            </a:r>
            <a:r>
              <a:rPr lang="de-DE" sz="2000" dirty="0" err="1"/>
              <a:t>law</a:t>
            </a:r>
            <a:r>
              <a:rPr lang="de-DE" sz="2000" dirty="0"/>
              <a:t>,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pressure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kept</a:t>
            </a:r>
            <a:r>
              <a:rPr lang="de-DE" sz="2000" dirty="0"/>
              <a:t> </a:t>
            </a:r>
            <a:r>
              <a:rPr lang="de-DE" sz="2000" dirty="0" err="1"/>
              <a:t>constant</a:t>
            </a:r>
            <a:r>
              <a:rPr lang="de-DE" sz="2000" dirty="0"/>
              <a:t>.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constraint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volume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proportional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temperature</a:t>
            </a:r>
            <a:r>
              <a:rPr lang="de-DE" sz="2000" dirty="0"/>
              <a:t>. </a:t>
            </a:r>
          </a:p>
          <a:p>
            <a:pPr lvl="1"/>
            <a:r>
              <a:rPr lang="de-DE" dirty="0"/>
              <a:t>Charles' </a:t>
            </a:r>
            <a:r>
              <a:rPr lang="de-DE" dirty="0" err="1"/>
              <a:t>law</a:t>
            </a:r>
            <a:r>
              <a:rPr lang="de-DE" dirty="0"/>
              <a:t> : </a:t>
            </a:r>
            <a:r>
              <a:rPr lang="de-DE" dirty="0" smtClean="0"/>
              <a:t>			V</a:t>
            </a:r>
            <a:r>
              <a:rPr lang="de-DE" baseline="-25000" dirty="0" smtClean="0"/>
              <a:t>1</a:t>
            </a:r>
            <a:r>
              <a:rPr lang="de-DE" dirty="0"/>
              <a:t> / T</a:t>
            </a:r>
            <a:r>
              <a:rPr lang="de-DE" baseline="-25000" dirty="0"/>
              <a:t>1</a:t>
            </a:r>
            <a:r>
              <a:rPr lang="de-DE" dirty="0"/>
              <a:t> = V</a:t>
            </a:r>
            <a:r>
              <a:rPr lang="de-DE" baseline="-25000" dirty="0"/>
              <a:t>2</a:t>
            </a:r>
            <a:r>
              <a:rPr lang="de-DE" dirty="0"/>
              <a:t> / </a:t>
            </a:r>
            <a:r>
              <a:rPr lang="de-DE" dirty="0" smtClean="0"/>
              <a:t>T</a:t>
            </a:r>
            <a:r>
              <a:rPr lang="de-DE" baseline="-25000" dirty="0" smtClean="0"/>
              <a:t>2</a:t>
            </a:r>
          </a:p>
          <a:p>
            <a:pPr lvl="1"/>
            <a:endParaRPr lang="de-DE" dirty="0"/>
          </a:p>
          <a:p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volume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kept</a:t>
            </a:r>
            <a:r>
              <a:rPr lang="de-DE" sz="2000" dirty="0"/>
              <a:t> </a:t>
            </a:r>
            <a:r>
              <a:rPr lang="de-DE" sz="2000" dirty="0" err="1"/>
              <a:t>constant</a:t>
            </a:r>
            <a:r>
              <a:rPr lang="de-DE" sz="2000" dirty="0"/>
              <a:t>,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pressure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gas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proportional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temperature</a:t>
            </a:r>
            <a:r>
              <a:rPr lang="de-DE" sz="2000" dirty="0"/>
              <a:t>:</a:t>
            </a:r>
          </a:p>
          <a:p>
            <a:pPr lvl="1"/>
            <a:r>
              <a:rPr lang="de-DE" dirty="0"/>
              <a:t>Gay-</a:t>
            </a:r>
            <a:r>
              <a:rPr lang="de-DE" dirty="0" err="1"/>
              <a:t>Lussac's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: </a:t>
            </a:r>
            <a:r>
              <a:rPr lang="de-DE" dirty="0" smtClean="0"/>
              <a:t>		P</a:t>
            </a:r>
            <a:r>
              <a:rPr lang="de-DE" baseline="-25000" dirty="0" smtClean="0"/>
              <a:t>1</a:t>
            </a:r>
            <a:r>
              <a:rPr lang="de-DE" dirty="0"/>
              <a:t> / T</a:t>
            </a:r>
            <a:r>
              <a:rPr lang="de-DE" baseline="-25000" dirty="0"/>
              <a:t>1</a:t>
            </a:r>
            <a:r>
              <a:rPr lang="de-DE" dirty="0"/>
              <a:t> = P</a:t>
            </a:r>
            <a:r>
              <a:rPr lang="de-DE" baseline="-25000" dirty="0"/>
              <a:t>2</a:t>
            </a:r>
            <a:r>
              <a:rPr lang="de-DE" dirty="0"/>
              <a:t> / </a:t>
            </a:r>
            <a:r>
              <a:rPr lang="de-DE" dirty="0" smtClean="0"/>
              <a:t>T</a:t>
            </a:r>
            <a:r>
              <a:rPr lang="de-DE" baseline="-25000" dirty="0" smtClean="0"/>
              <a:t>2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gas laws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713693" y="4034118"/>
            <a:ext cx="197486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Indices 1 and 2 represent point </a:t>
            </a:r>
            <a:br>
              <a:rPr lang="en-US" dirty="0" smtClean="0"/>
            </a:br>
            <a:r>
              <a:rPr lang="en-US" dirty="0" smtClean="0"/>
              <a:t>in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4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oduera Theme">
  <a:themeElements>
    <a:clrScheme name="Cloudera MAIN 3">
      <a:dk1>
        <a:srgbClr val="005586"/>
      </a:dk1>
      <a:lt1>
        <a:sysClr val="window" lastClr="FFFFFF"/>
      </a:lt1>
      <a:dk2>
        <a:srgbClr val="29A7DE"/>
      </a:dk2>
      <a:lt2>
        <a:srgbClr val="F5F5F5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29A7DE"/>
      </a:hlink>
      <a:folHlink>
        <a:srgbClr val="0078D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TS_2016-template" id="{AF862186-0F4E-6348-B483-F85609D4D41F}" vid="{1049E98E-EBA8-3842-B084-15CE6D9C6FF7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5586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5586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CTS_2016-template</Template>
  <TotalTime>0</TotalTime>
  <Words>1299</Words>
  <Application>Microsoft Macintosh PowerPoint</Application>
  <PresentationFormat>Benutzerdefiniert</PresentationFormat>
  <Paragraphs>359</Paragraphs>
  <Slides>66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4" baseType="lpstr">
      <vt:lpstr>Calibri</vt:lpstr>
      <vt:lpstr>Calibri Light</vt:lpstr>
      <vt:lpstr>Courier</vt:lpstr>
      <vt:lpstr>Futura</vt:lpstr>
      <vt:lpstr>Helvetica Neue</vt:lpstr>
      <vt:lpstr>Superclarendon</vt:lpstr>
      <vt:lpstr>Arial</vt:lpstr>
      <vt:lpstr>Cloduera Theme</vt:lpstr>
      <vt:lpstr>From Events to Networks:  Apply Time Series Analysis at Scale. </vt:lpstr>
      <vt:lpstr>Who is speaking?</vt:lpstr>
      <vt:lpstr>Agenda</vt:lpstr>
      <vt:lpstr>Time Series Analysis on Hadoop:</vt:lpstr>
      <vt:lpstr>Where are the time series?</vt:lpstr>
      <vt:lpstr>Where are the time series?</vt:lpstr>
      <vt:lpstr>Network Analysis on Hadoop: What is it?</vt:lpstr>
      <vt:lpstr>From our experience: The gas laws</vt:lpstr>
      <vt:lpstr>The gas laws</vt:lpstr>
      <vt:lpstr>Recap:</vt:lpstr>
      <vt:lpstr>Network Analysis on Hadoop:</vt:lpstr>
      <vt:lpstr>Network Analysis on Hadoop:</vt:lpstr>
      <vt:lpstr>Time Series Analysis on Hadoop:</vt:lpstr>
      <vt:lpstr>Goals of Hadoop.TS:</vt:lpstr>
      <vt:lpstr>Time Series:</vt:lpstr>
      <vt:lpstr>What is a time series?</vt:lpstr>
      <vt:lpstr>What is a time series?</vt:lpstr>
      <vt:lpstr>Typical Approaches for Time Based Analysis</vt:lpstr>
      <vt:lpstr>From Complex Events to Time Series</vt:lpstr>
      <vt:lpstr> “A time series describes a thing over time.”   Many time series describes many things over time.   </vt:lpstr>
      <vt:lpstr> “A time series describes a thing over time.”   Many time series describes many things over time.  Correlation networks are derived from time series.  </vt:lpstr>
      <vt:lpstr> “A time series describes a thing over time.”   Many time series describes many things over time.  Correlation networks are derived from time series. Correlation networks describe systems.</vt:lpstr>
      <vt:lpstr>Time Series:</vt:lpstr>
      <vt:lpstr>Typical Time Series (a,c,e) continuous time  (b,d,f) spontaneous events       </vt:lpstr>
      <vt:lpstr>Transformations:   TS &gt; ETS &gt; TS</vt:lpstr>
      <vt:lpstr>Networks for structural analysis</vt:lpstr>
      <vt:lpstr>Inspection of topological system properties:  data quality screening (1)       </vt:lpstr>
      <vt:lpstr>Inspection of static system properties:  data quality screening (1) </vt:lpstr>
      <vt:lpstr>Inspection of dynamic system properties:  data quality screening (2)       </vt:lpstr>
      <vt:lpstr>Motivation for Hadoop.TS &amp; HDGS</vt:lpstr>
      <vt:lpstr>Challenge:</vt:lpstr>
      <vt:lpstr>Uni-Variate Time Series Analysis</vt:lpstr>
      <vt:lpstr>Distribution of values (PDF) …</vt:lpstr>
      <vt:lpstr>Impact of Long-Term-Correlations:</vt:lpstr>
      <vt:lpstr>Detect Long Term Correlation in Time Series</vt:lpstr>
      <vt:lpstr>More Time Series Properties:</vt:lpstr>
      <vt:lpstr>More Time Series Properties:</vt:lpstr>
      <vt:lpstr>Multi-Variate Time Series Analysis</vt:lpstr>
      <vt:lpstr>PowerPoint-Präsentation</vt:lpstr>
      <vt:lpstr>But: Multivariate TSA allows you …  to reconstruct networks.</vt:lpstr>
      <vt:lpstr>Network Reconstruction</vt:lpstr>
      <vt:lpstr>PowerPoint-Präsentation</vt:lpstr>
      <vt:lpstr>Get Meaning out of Correlation Metrics …</vt:lpstr>
      <vt:lpstr>Application of Hadoop.TS:</vt:lpstr>
      <vt:lpstr>(1) Usage of Online Content</vt:lpstr>
      <vt:lpstr>Usage of Online Content Even if distribution of links is stable we see stuructural changes </vt:lpstr>
      <vt:lpstr>(2) Understand Financial Markets</vt:lpstr>
      <vt:lpstr>Interconnected Financial Markets:  We can identify which nodes connect the markets</vt:lpstr>
      <vt:lpstr>HDGS: History &amp; Current Status</vt:lpstr>
      <vt:lpstr>PowerPoint-Präsentation</vt:lpstr>
      <vt:lpstr>Hadoop.TS (2013)</vt:lpstr>
      <vt:lpstr>Modern Time Series Analysis:</vt:lpstr>
      <vt:lpstr>Enhanced Time Series Representations</vt:lpstr>
      <vt:lpstr>TSA on Apache Spark        </vt:lpstr>
      <vt:lpstr>HDGS: Outlook</vt:lpstr>
      <vt:lpstr>Hadoop Distributed Graph Space (HDGS)</vt:lpstr>
      <vt:lpstr>PowerPoint-Präsentation</vt:lpstr>
      <vt:lpstr>An Oscilloscope for Business Data on Hadoop …</vt:lpstr>
      <vt:lpstr>PowerPoint-Präsentation</vt:lpstr>
      <vt:lpstr>Thank you !</vt:lpstr>
      <vt:lpstr>Practical Tips</vt:lpstr>
      <vt:lpstr>Collecting Sensor Data with Spark Streaming …</vt:lpstr>
      <vt:lpstr>Data Management</vt:lpstr>
      <vt:lpstr>Visualization of  Large Correlation Networks</vt:lpstr>
      <vt:lpstr>Gephi-Hadoop-Connector in Action …</vt:lpstr>
      <vt:lpstr>Metadata for Multi-Layer Networks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Spark:  Next Generation Data Processing for Hadoop</dc:title>
  <cp:lastModifiedBy>Mirko  Kampf</cp:lastModifiedBy>
  <cp:revision>90</cp:revision>
  <cp:lastPrinted>2016-07-30T09:38:12Z</cp:lastPrinted>
  <dcterms:modified xsi:type="dcterms:W3CDTF">2016-08-05T16:02:31Z</dcterms:modified>
</cp:coreProperties>
</file>